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7" r:id="rId3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679E6B-FE7A-42EE-BDF4-11E4B8EF75F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1AE80F3-C402-4D0C-8864-FB3E022233CF}">
      <dgm:prSet phldrT="[Tekst]" custT="1"/>
      <dgm:spPr/>
      <dgm:t>
        <a:bodyPr/>
        <a:lstStyle/>
        <a:p>
          <a:r>
            <a:rPr lang="pl-PL" sz="2000" b="1" dirty="0" smtClean="0"/>
            <a:t>Dwie drogi powstawania otyłości</a:t>
          </a:r>
          <a:endParaRPr lang="pl-PL" sz="2000" b="1" dirty="0"/>
        </a:p>
      </dgm:t>
    </dgm:pt>
    <dgm:pt modelId="{B674632E-2ECE-4AC3-95E7-6901FEA13B4D}" type="parTrans" cxnId="{F73FFBAB-2CF8-4616-8DC9-FBCA2E0DEF51}">
      <dgm:prSet/>
      <dgm:spPr/>
      <dgm:t>
        <a:bodyPr/>
        <a:lstStyle/>
        <a:p>
          <a:endParaRPr lang="pl-PL"/>
        </a:p>
      </dgm:t>
    </dgm:pt>
    <dgm:pt modelId="{6801367C-8E55-49B1-BE6E-B3504F377DC2}" type="sibTrans" cxnId="{F73FFBAB-2CF8-4616-8DC9-FBCA2E0DEF51}">
      <dgm:prSet/>
      <dgm:spPr/>
      <dgm:t>
        <a:bodyPr/>
        <a:lstStyle/>
        <a:p>
          <a:endParaRPr lang="pl-PL"/>
        </a:p>
      </dgm:t>
    </dgm:pt>
    <dgm:pt modelId="{932C7964-D976-47E5-A410-D08481ABC910}">
      <dgm:prSet phldrT="[Teks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b="1" u="sng" dirty="0" smtClean="0"/>
            <a:t>Hipertrofia </a:t>
          </a:r>
          <a:r>
            <a:rPr lang="pl-PL" b="1" dirty="0" smtClean="0"/>
            <a:t>komórek tłuszczowych (wypełnianie się komórek tłuszczem, rozrost komórek już istniejących)</a:t>
          </a:r>
        </a:p>
        <a:p>
          <a:pPr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dirty="0"/>
        </a:p>
      </dgm:t>
    </dgm:pt>
    <dgm:pt modelId="{A3A25401-837F-4EFA-88D1-630BF42A8C72}" type="parTrans" cxnId="{ABD340C0-3815-42D8-8C01-EDDC808DE8F3}">
      <dgm:prSet/>
      <dgm:spPr/>
      <dgm:t>
        <a:bodyPr/>
        <a:lstStyle/>
        <a:p>
          <a:endParaRPr lang="pl-PL"/>
        </a:p>
      </dgm:t>
    </dgm:pt>
    <dgm:pt modelId="{E4DE71C7-2541-4550-9C6E-958F602A1043}" type="sibTrans" cxnId="{ABD340C0-3815-42D8-8C01-EDDC808DE8F3}">
      <dgm:prSet/>
      <dgm:spPr/>
      <dgm:t>
        <a:bodyPr/>
        <a:lstStyle/>
        <a:p>
          <a:endParaRPr lang="pl-PL"/>
        </a:p>
      </dgm:t>
    </dgm:pt>
    <dgm:pt modelId="{A82BE2E3-8CE4-441A-AFA9-C2FC9903B42C}">
      <dgm:prSet phldrT="[Teks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b="1" u="sng" dirty="0" smtClean="0"/>
            <a:t>Hiperplazja</a:t>
          </a:r>
          <a:r>
            <a:rPr lang="pl-PL" b="1" dirty="0" smtClean="0"/>
            <a:t> komórek tłuszczowych (tworzenie się nowych komórek)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b="1" dirty="0"/>
        </a:p>
      </dgm:t>
    </dgm:pt>
    <dgm:pt modelId="{F85B8C22-4DDD-4D46-979A-5A2F78F3AA37}" type="parTrans" cxnId="{474AD346-3C24-4D90-BD83-B2F42932E2BD}">
      <dgm:prSet/>
      <dgm:spPr/>
      <dgm:t>
        <a:bodyPr/>
        <a:lstStyle/>
        <a:p>
          <a:endParaRPr lang="pl-PL"/>
        </a:p>
      </dgm:t>
    </dgm:pt>
    <dgm:pt modelId="{7107E0C9-AEFB-4637-90BD-48BF8BC6D8BB}" type="sibTrans" cxnId="{474AD346-3C24-4D90-BD83-B2F42932E2BD}">
      <dgm:prSet/>
      <dgm:spPr/>
      <dgm:t>
        <a:bodyPr/>
        <a:lstStyle/>
        <a:p>
          <a:endParaRPr lang="pl-PL"/>
        </a:p>
      </dgm:t>
    </dgm:pt>
    <dgm:pt modelId="{917AD30D-0908-47ED-BAA9-8DB6924CD1B0}" type="pres">
      <dgm:prSet presAssocID="{3D679E6B-FE7A-42EE-BDF4-11E4B8EF75F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B36B1B73-212D-441B-9810-BB5873A4D8C1}" type="pres">
      <dgm:prSet presAssocID="{C1AE80F3-C402-4D0C-8864-FB3E022233CF}" presName="hierRoot1" presStyleCnt="0"/>
      <dgm:spPr/>
    </dgm:pt>
    <dgm:pt modelId="{F98C93F4-5CA0-47C2-A29A-29B9887C0BD9}" type="pres">
      <dgm:prSet presAssocID="{C1AE80F3-C402-4D0C-8864-FB3E022233CF}" presName="composite" presStyleCnt="0"/>
      <dgm:spPr/>
    </dgm:pt>
    <dgm:pt modelId="{F73BEDA2-A117-4420-8369-1115EEDCBA6B}" type="pres">
      <dgm:prSet presAssocID="{C1AE80F3-C402-4D0C-8864-FB3E022233CF}" presName="background" presStyleLbl="node0" presStyleIdx="0" presStyleCnt="1"/>
      <dgm:spPr/>
    </dgm:pt>
    <dgm:pt modelId="{CD59DEA5-A7FD-4303-AF4F-A49F385DB241}" type="pres">
      <dgm:prSet presAssocID="{C1AE80F3-C402-4D0C-8864-FB3E022233C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11C06A4-909A-428A-AF65-87FF76E203B9}" type="pres">
      <dgm:prSet presAssocID="{C1AE80F3-C402-4D0C-8864-FB3E022233CF}" presName="hierChild2" presStyleCnt="0"/>
      <dgm:spPr/>
    </dgm:pt>
    <dgm:pt modelId="{4C6C178C-30AC-4722-80DA-06ECFA1219E6}" type="pres">
      <dgm:prSet presAssocID="{A3A25401-837F-4EFA-88D1-630BF42A8C72}" presName="Name10" presStyleLbl="parChTrans1D2" presStyleIdx="0" presStyleCnt="2"/>
      <dgm:spPr/>
      <dgm:t>
        <a:bodyPr/>
        <a:lstStyle/>
        <a:p>
          <a:endParaRPr lang="pl-PL"/>
        </a:p>
      </dgm:t>
    </dgm:pt>
    <dgm:pt modelId="{AE187AD3-0912-443A-903A-D61026095782}" type="pres">
      <dgm:prSet presAssocID="{932C7964-D976-47E5-A410-D08481ABC910}" presName="hierRoot2" presStyleCnt="0"/>
      <dgm:spPr/>
    </dgm:pt>
    <dgm:pt modelId="{C1273A96-9289-412E-9AFD-E45A5791721C}" type="pres">
      <dgm:prSet presAssocID="{932C7964-D976-47E5-A410-D08481ABC910}" presName="composite2" presStyleCnt="0"/>
      <dgm:spPr/>
    </dgm:pt>
    <dgm:pt modelId="{9AC80DA6-F69C-460F-BE6F-AD57D747FAE0}" type="pres">
      <dgm:prSet presAssocID="{932C7964-D976-47E5-A410-D08481ABC910}" presName="background2" presStyleLbl="node2" presStyleIdx="0" presStyleCnt="2"/>
      <dgm:spPr/>
    </dgm:pt>
    <dgm:pt modelId="{9922EE8B-D612-45D6-90A9-F7A5DFF81D1C}" type="pres">
      <dgm:prSet presAssocID="{932C7964-D976-47E5-A410-D08481ABC91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38A27F4-14FB-4B02-9602-57D34F6DA88C}" type="pres">
      <dgm:prSet presAssocID="{932C7964-D976-47E5-A410-D08481ABC910}" presName="hierChild3" presStyleCnt="0"/>
      <dgm:spPr/>
    </dgm:pt>
    <dgm:pt modelId="{2AC4137E-6935-41B6-B337-F4AC1F2D1837}" type="pres">
      <dgm:prSet presAssocID="{F85B8C22-4DDD-4D46-979A-5A2F78F3AA37}" presName="Name10" presStyleLbl="parChTrans1D2" presStyleIdx="1" presStyleCnt="2"/>
      <dgm:spPr/>
      <dgm:t>
        <a:bodyPr/>
        <a:lstStyle/>
        <a:p>
          <a:endParaRPr lang="pl-PL"/>
        </a:p>
      </dgm:t>
    </dgm:pt>
    <dgm:pt modelId="{5796E87D-CC37-4C2D-8BDF-ED466B5CDDB2}" type="pres">
      <dgm:prSet presAssocID="{A82BE2E3-8CE4-441A-AFA9-C2FC9903B42C}" presName="hierRoot2" presStyleCnt="0"/>
      <dgm:spPr/>
    </dgm:pt>
    <dgm:pt modelId="{B3E04701-2091-4DC1-A1D5-6F4568369061}" type="pres">
      <dgm:prSet presAssocID="{A82BE2E3-8CE4-441A-AFA9-C2FC9903B42C}" presName="composite2" presStyleCnt="0"/>
      <dgm:spPr/>
    </dgm:pt>
    <dgm:pt modelId="{D4727CF8-C6F4-4666-9547-7DFFE622CFCA}" type="pres">
      <dgm:prSet presAssocID="{A82BE2E3-8CE4-441A-AFA9-C2FC9903B42C}" presName="background2" presStyleLbl="node2" presStyleIdx="1" presStyleCnt="2"/>
      <dgm:spPr/>
    </dgm:pt>
    <dgm:pt modelId="{F9DB179C-00C2-4274-903E-F4E7B9D7DF0E}" type="pres">
      <dgm:prSet presAssocID="{A82BE2E3-8CE4-441A-AFA9-C2FC9903B42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59A48DF-FCA9-4FE4-8D24-6A6CCEFA4316}" type="pres">
      <dgm:prSet presAssocID="{A82BE2E3-8CE4-441A-AFA9-C2FC9903B42C}" presName="hierChild3" presStyleCnt="0"/>
      <dgm:spPr/>
    </dgm:pt>
  </dgm:ptLst>
  <dgm:cxnLst>
    <dgm:cxn modelId="{ABD340C0-3815-42D8-8C01-EDDC808DE8F3}" srcId="{C1AE80F3-C402-4D0C-8864-FB3E022233CF}" destId="{932C7964-D976-47E5-A410-D08481ABC910}" srcOrd="0" destOrd="0" parTransId="{A3A25401-837F-4EFA-88D1-630BF42A8C72}" sibTransId="{E4DE71C7-2541-4550-9C6E-958F602A1043}"/>
    <dgm:cxn modelId="{2B1F7015-EC60-42B4-9126-721F7BF93CDD}" type="presOf" srcId="{C1AE80F3-C402-4D0C-8864-FB3E022233CF}" destId="{CD59DEA5-A7FD-4303-AF4F-A49F385DB241}" srcOrd="0" destOrd="0" presId="urn:microsoft.com/office/officeart/2005/8/layout/hierarchy1"/>
    <dgm:cxn modelId="{08FE45D9-5CC9-48E5-9E97-A13ECAC02602}" type="presOf" srcId="{A82BE2E3-8CE4-441A-AFA9-C2FC9903B42C}" destId="{F9DB179C-00C2-4274-903E-F4E7B9D7DF0E}" srcOrd="0" destOrd="0" presId="urn:microsoft.com/office/officeart/2005/8/layout/hierarchy1"/>
    <dgm:cxn modelId="{0E7E7005-EC1F-490A-B7C7-FF58CEE019DA}" type="presOf" srcId="{F85B8C22-4DDD-4D46-979A-5A2F78F3AA37}" destId="{2AC4137E-6935-41B6-B337-F4AC1F2D1837}" srcOrd="0" destOrd="0" presId="urn:microsoft.com/office/officeart/2005/8/layout/hierarchy1"/>
    <dgm:cxn modelId="{2BB5A2D3-CC0B-4696-979A-3D7CDCCC996D}" type="presOf" srcId="{932C7964-D976-47E5-A410-D08481ABC910}" destId="{9922EE8B-D612-45D6-90A9-F7A5DFF81D1C}" srcOrd="0" destOrd="0" presId="urn:microsoft.com/office/officeart/2005/8/layout/hierarchy1"/>
    <dgm:cxn modelId="{C65282EA-D329-45C8-9A0D-FC74E9D3458A}" type="presOf" srcId="{3D679E6B-FE7A-42EE-BDF4-11E4B8EF75F8}" destId="{917AD30D-0908-47ED-BAA9-8DB6924CD1B0}" srcOrd="0" destOrd="0" presId="urn:microsoft.com/office/officeart/2005/8/layout/hierarchy1"/>
    <dgm:cxn modelId="{F73FFBAB-2CF8-4616-8DC9-FBCA2E0DEF51}" srcId="{3D679E6B-FE7A-42EE-BDF4-11E4B8EF75F8}" destId="{C1AE80F3-C402-4D0C-8864-FB3E022233CF}" srcOrd="0" destOrd="0" parTransId="{B674632E-2ECE-4AC3-95E7-6901FEA13B4D}" sibTransId="{6801367C-8E55-49B1-BE6E-B3504F377DC2}"/>
    <dgm:cxn modelId="{63B193D4-0852-4892-9C62-BFDBA7CACB2A}" type="presOf" srcId="{A3A25401-837F-4EFA-88D1-630BF42A8C72}" destId="{4C6C178C-30AC-4722-80DA-06ECFA1219E6}" srcOrd="0" destOrd="0" presId="urn:microsoft.com/office/officeart/2005/8/layout/hierarchy1"/>
    <dgm:cxn modelId="{474AD346-3C24-4D90-BD83-B2F42932E2BD}" srcId="{C1AE80F3-C402-4D0C-8864-FB3E022233CF}" destId="{A82BE2E3-8CE4-441A-AFA9-C2FC9903B42C}" srcOrd="1" destOrd="0" parTransId="{F85B8C22-4DDD-4D46-979A-5A2F78F3AA37}" sibTransId="{7107E0C9-AEFB-4637-90BD-48BF8BC6D8BB}"/>
    <dgm:cxn modelId="{222353DC-FFCF-4BA0-9DCD-2CBE8ACE6B07}" type="presParOf" srcId="{917AD30D-0908-47ED-BAA9-8DB6924CD1B0}" destId="{B36B1B73-212D-441B-9810-BB5873A4D8C1}" srcOrd="0" destOrd="0" presId="urn:microsoft.com/office/officeart/2005/8/layout/hierarchy1"/>
    <dgm:cxn modelId="{C0D6BD9D-110A-4608-9568-C880DE7A6857}" type="presParOf" srcId="{B36B1B73-212D-441B-9810-BB5873A4D8C1}" destId="{F98C93F4-5CA0-47C2-A29A-29B9887C0BD9}" srcOrd="0" destOrd="0" presId="urn:microsoft.com/office/officeart/2005/8/layout/hierarchy1"/>
    <dgm:cxn modelId="{4D210EFE-C870-495F-AFA6-816C09B966C3}" type="presParOf" srcId="{F98C93F4-5CA0-47C2-A29A-29B9887C0BD9}" destId="{F73BEDA2-A117-4420-8369-1115EEDCBA6B}" srcOrd="0" destOrd="0" presId="urn:microsoft.com/office/officeart/2005/8/layout/hierarchy1"/>
    <dgm:cxn modelId="{7C73C0E8-6F28-4609-A893-832FE85E6FF2}" type="presParOf" srcId="{F98C93F4-5CA0-47C2-A29A-29B9887C0BD9}" destId="{CD59DEA5-A7FD-4303-AF4F-A49F385DB241}" srcOrd="1" destOrd="0" presId="urn:microsoft.com/office/officeart/2005/8/layout/hierarchy1"/>
    <dgm:cxn modelId="{EC6FD225-06C6-41D6-9551-63264C7DCD7A}" type="presParOf" srcId="{B36B1B73-212D-441B-9810-BB5873A4D8C1}" destId="{711C06A4-909A-428A-AF65-87FF76E203B9}" srcOrd="1" destOrd="0" presId="urn:microsoft.com/office/officeart/2005/8/layout/hierarchy1"/>
    <dgm:cxn modelId="{14ED4594-7470-4CFB-A1B2-FA431EBE04AF}" type="presParOf" srcId="{711C06A4-909A-428A-AF65-87FF76E203B9}" destId="{4C6C178C-30AC-4722-80DA-06ECFA1219E6}" srcOrd="0" destOrd="0" presId="urn:microsoft.com/office/officeart/2005/8/layout/hierarchy1"/>
    <dgm:cxn modelId="{B6BC32B1-78B3-4A57-98C1-C55ECCEB7019}" type="presParOf" srcId="{711C06A4-909A-428A-AF65-87FF76E203B9}" destId="{AE187AD3-0912-443A-903A-D61026095782}" srcOrd="1" destOrd="0" presId="urn:microsoft.com/office/officeart/2005/8/layout/hierarchy1"/>
    <dgm:cxn modelId="{0E8A5544-35A6-4059-B528-7C7C1CF60BD8}" type="presParOf" srcId="{AE187AD3-0912-443A-903A-D61026095782}" destId="{C1273A96-9289-412E-9AFD-E45A5791721C}" srcOrd="0" destOrd="0" presId="urn:microsoft.com/office/officeart/2005/8/layout/hierarchy1"/>
    <dgm:cxn modelId="{8F572E6D-4C0F-4B8A-AA24-71F3FA8DF4A6}" type="presParOf" srcId="{C1273A96-9289-412E-9AFD-E45A5791721C}" destId="{9AC80DA6-F69C-460F-BE6F-AD57D747FAE0}" srcOrd="0" destOrd="0" presId="urn:microsoft.com/office/officeart/2005/8/layout/hierarchy1"/>
    <dgm:cxn modelId="{9AB1A38A-1898-416D-92FE-282387F29D5D}" type="presParOf" srcId="{C1273A96-9289-412E-9AFD-E45A5791721C}" destId="{9922EE8B-D612-45D6-90A9-F7A5DFF81D1C}" srcOrd="1" destOrd="0" presId="urn:microsoft.com/office/officeart/2005/8/layout/hierarchy1"/>
    <dgm:cxn modelId="{2B54E23B-4844-45FD-B088-4375D2B64A55}" type="presParOf" srcId="{AE187AD3-0912-443A-903A-D61026095782}" destId="{638A27F4-14FB-4B02-9602-57D34F6DA88C}" srcOrd="1" destOrd="0" presId="urn:microsoft.com/office/officeart/2005/8/layout/hierarchy1"/>
    <dgm:cxn modelId="{B8B48526-6BAF-412C-B95D-618E75694CA6}" type="presParOf" srcId="{711C06A4-909A-428A-AF65-87FF76E203B9}" destId="{2AC4137E-6935-41B6-B337-F4AC1F2D1837}" srcOrd="2" destOrd="0" presId="urn:microsoft.com/office/officeart/2005/8/layout/hierarchy1"/>
    <dgm:cxn modelId="{BDEA80B1-A523-426F-AC65-0F9F1397D299}" type="presParOf" srcId="{711C06A4-909A-428A-AF65-87FF76E203B9}" destId="{5796E87D-CC37-4C2D-8BDF-ED466B5CDDB2}" srcOrd="3" destOrd="0" presId="urn:microsoft.com/office/officeart/2005/8/layout/hierarchy1"/>
    <dgm:cxn modelId="{CD6CEEEE-048A-44F7-87CB-3F5BCB45C1FE}" type="presParOf" srcId="{5796E87D-CC37-4C2D-8BDF-ED466B5CDDB2}" destId="{B3E04701-2091-4DC1-A1D5-6F4568369061}" srcOrd="0" destOrd="0" presId="urn:microsoft.com/office/officeart/2005/8/layout/hierarchy1"/>
    <dgm:cxn modelId="{90194BB9-0C33-4C81-BB5F-B767F2CD67D6}" type="presParOf" srcId="{B3E04701-2091-4DC1-A1D5-6F4568369061}" destId="{D4727CF8-C6F4-4666-9547-7DFFE622CFCA}" srcOrd="0" destOrd="0" presId="urn:microsoft.com/office/officeart/2005/8/layout/hierarchy1"/>
    <dgm:cxn modelId="{D134CED8-5F93-4631-A3CA-A58D3EED2449}" type="presParOf" srcId="{B3E04701-2091-4DC1-A1D5-6F4568369061}" destId="{F9DB179C-00C2-4274-903E-F4E7B9D7DF0E}" srcOrd="1" destOrd="0" presId="urn:microsoft.com/office/officeart/2005/8/layout/hierarchy1"/>
    <dgm:cxn modelId="{B960AF5A-8F9E-4DB1-957C-73CF72F85F1F}" type="presParOf" srcId="{5796E87D-CC37-4C2D-8BDF-ED466B5CDDB2}" destId="{E59A48DF-FCA9-4FE4-8D24-6A6CCEFA431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240803-D285-461E-BEDA-39305B31513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04054A7-8D93-4AFA-AF53-A1367C44F93F}">
      <dgm:prSet phldrT="[Tekst]"/>
      <dgm:spPr/>
      <dgm:t>
        <a:bodyPr/>
        <a:lstStyle/>
        <a:p>
          <a:r>
            <a:rPr lang="pl-PL" dirty="0" smtClean="0"/>
            <a:t>Zmniejszenie ilości kalorii w poszczególnych posiłkach.</a:t>
          </a:r>
          <a:endParaRPr lang="pl-PL" dirty="0"/>
        </a:p>
      </dgm:t>
    </dgm:pt>
    <dgm:pt modelId="{44388DB6-CD61-4797-986C-536B06121D27}" type="parTrans" cxnId="{9AFCD3A0-AEA0-46CE-AD63-EFFD37DD16D6}">
      <dgm:prSet/>
      <dgm:spPr/>
      <dgm:t>
        <a:bodyPr/>
        <a:lstStyle/>
        <a:p>
          <a:endParaRPr lang="pl-PL"/>
        </a:p>
      </dgm:t>
    </dgm:pt>
    <dgm:pt modelId="{4F81F820-1EDD-4F6D-91F0-E1463BE0088E}" type="sibTrans" cxnId="{9AFCD3A0-AEA0-46CE-AD63-EFFD37DD16D6}">
      <dgm:prSet/>
      <dgm:spPr/>
      <dgm:t>
        <a:bodyPr/>
        <a:lstStyle/>
        <a:p>
          <a:endParaRPr lang="pl-PL"/>
        </a:p>
      </dgm:t>
    </dgm:pt>
    <dgm:pt modelId="{95BD7BD5-238C-4BC2-AB21-C9C78DCCE8F0}">
      <dgm:prSet phldrT="[Tekst]"/>
      <dgm:spPr/>
      <dgm:t>
        <a:bodyPr/>
        <a:lstStyle/>
        <a:p>
          <a:r>
            <a:rPr lang="pl-PL" dirty="0" smtClean="0"/>
            <a:t>Zwiększenie wydatku energetycznego poprzez regularne ćwiczenia fizyczne.</a:t>
          </a:r>
          <a:endParaRPr lang="pl-PL" dirty="0"/>
        </a:p>
      </dgm:t>
    </dgm:pt>
    <dgm:pt modelId="{3EBEF6AC-E08F-44FA-B5F4-14031ADD21BE}" type="parTrans" cxnId="{FABACB25-9113-48A3-89D4-1BD027946C1C}">
      <dgm:prSet/>
      <dgm:spPr/>
      <dgm:t>
        <a:bodyPr/>
        <a:lstStyle/>
        <a:p>
          <a:endParaRPr lang="pl-PL"/>
        </a:p>
      </dgm:t>
    </dgm:pt>
    <dgm:pt modelId="{70EDC37F-E4CB-43E8-AE3B-975E3754F85B}" type="sibTrans" cxnId="{FABACB25-9113-48A3-89D4-1BD027946C1C}">
      <dgm:prSet/>
      <dgm:spPr/>
      <dgm:t>
        <a:bodyPr/>
        <a:lstStyle/>
        <a:p>
          <a:endParaRPr lang="pl-PL"/>
        </a:p>
      </dgm:t>
    </dgm:pt>
    <dgm:pt modelId="{2D84559B-1512-4116-8686-592D8EA800EF}">
      <dgm:prSet phldrT="[Tekst]"/>
      <dgm:spPr/>
      <dgm:t>
        <a:bodyPr/>
        <a:lstStyle/>
        <a:p>
          <a:r>
            <a:rPr lang="pl-PL" dirty="0" smtClean="0"/>
            <a:t>Przyspieszenie metabolizmu przez  zwiększenie masy  mięśniowej.</a:t>
          </a:r>
          <a:endParaRPr lang="pl-PL" dirty="0"/>
        </a:p>
      </dgm:t>
    </dgm:pt>
    <dgm:pt modelId="{9C752584-CF15-4A9D-B842-09F02A3C0502}" type="parTrans" cxnId="{E8F158B1-E14E-49E3-AC02-99A0ECFC080F}">
      <dgm:prSet/>
      <dgm:spPr/>
      <dgm:t>
        <a:bodyPr/>
        <a:lstStyle/>
        <a:p>
          <a:endParaRPr lang="pl-PL"/>
        </a:p>
      </dgm:t>
    </dgm:pt>
    <dgm:pt modelId="{02659F75-FCBA-45C4-BBBD-317E03F3BF31}" type="sibTrans" cxnId="{E8F158B1-E14E-49E3-AC02-99A0ECFC080F}">
      <dgm:prSet/>
      <dgm:spPr/>
      <dgm:t>
        <a:bodyPr/>
        <a:lstStyle/>
        <a:p>
          <a:endParaRPr lang="pl-PL"/>
        </a:p>
      </dgm:t>
    </dgm:pt>
    <dgm:pt modelId="{B9C0D397-5CC1-41E0-8335-67F2D6F7B1B7}" type="pres">
      <dgm:prSet presAssocID="{4F240803-D285-461E-BEDA-39305B315136}" presName="Name0" presStyleCnt="0">
        <dgm:presLayoutVars>
          <dgm:dir/>
          <dgm:resizeHandles val="exact"/>
        </dgm:presLayoutVars>
      </dgm:prSet>
      <dgm:spPr/>
    </dgm:pt>
    <dgm:pt modelId="{3128926F-7296-46C3-891E-575AA9963BD1}" type="pres">
      <dgm:prSet presAssocID="{904054A7-8D93-4AFA-AF53-A1367C44F93F}" presName="node" presStyleLbl="node1" presStyleIdx="0" presStyleCnt="3" custScaleY="20482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339F0E2-2F10-489C-AE6D-06960DAF7AD6}" type="pres">
      <dgm:prSet presAssocID="{4F81F820-1EDD-4F6D-91F0-E1463BE0088E}" presName="sibTrans" presStyleLbl="sibTrans2D1" presStyleIdx="0" presStyleCnt="2"/>
      <dgm:spPr/>
      <dgm:t>
        <a:bodyPr/>
        <a:lstStyle/>
        <a:p>
          <a:endParaRPr lang="pl-PL"/>
        </a:p>
      </dgm:t>
    </dgm:pt>
    <dgm:pt modelId="{2320972B-9A73-4138-90F6-87F8C2D61C05}" type="pres">
      <dgm:prSet presAssocID="{4F81F820-1EDD-4F6D-91F0-E1463BE0088E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D7D4A853-AE0B-4B4A-9E41-19E891F9D7B6}" type="pres">
      <dgm:prSet presAssocID="{95BD7BD5-238C-4BC2-AB21-C9C78DCCE8F0}" presName="node" presStyleLbl="node1" presStyleIdx="1" presStyleCnt="3" custScaleY="20482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980A796-9F6A-4288-9FDC-E98EAA9DE0AD}" type="pres">
      <dgm:prSet presAssocID="{70EDC37F-E4CB-43E8-AE3B-975E3754F85B}" presName="sibTrans" presStyleLbl="sibTrans2D1" presStyleIdx="1" presStyleCnt="2"/>
      <dgm:spPr/>
      <dgm:t>
        <a:bodyPr/>
        <a:lstStyle/>
        <a:p>
          <a:endParaRPr lang="pl-PL"/>
        </a:p>
      </dgm:t>
    </dgm:pt>
    <dgm:pt modelId="{9450F9B3-D738-49A7-AA7F-1DE9AF0C8349}" type="pres">
      <dgm:prSet presAssocID="{70EDC37F-E4CB-43E8-AE3B-975E3754F85B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F0066266-8491-436E-B2D0-15C7F9FA508B}" type="pres">
      <dgm:prSet presAssocID="{2D84559B-1512-4116-8686-592D8EA800EF}" presName="node" presStyleLbl="node1" presStyleIdx="2" presStyleCnt="3" custScaleY="20373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F87267E-3A09-4EDC-BB43-334E7E757F8E}" type="presOf" srcId="{4F81F820-1EDD-4F6D-91F0-E1463BE0088E}" destId="{2320972B-9A73-4138-90F6-87F8C2D61C05}" srcOrd="1" destOrd="0" presId="urn:microsoft.com/office/officeart/2005/8/layout/process1"/>
    <dgm:cxn modelId="{7EB6B8CF-F95A-4E0B-AC83-8A9F22CBCB63}" type="presOf" srcId="{95BD7BD5-238C-4BC2-AB21-C9C78DCCE8F0}" destId="{D7D4A853-AE0B-4B4A-9E41-19E891F9D7B6}" srcOrd="0" destOrd="0" presId="urn:microsoft.com/office/officeart/2005/8/layout/process1"/>
    <dgm:cxn modelId="{E9E99855-7F01-493B-A433-DF6049966DA8}" type="presOf" srcId="{4F240803-D285-461E-BEDA-39305B315136}" destId="{B9C0D397-5CC1-41E0-8335-67F2D6F7B1B7}" srcOrd="0" destOrd="0" presId="urn:microsoft.com/office/officeart/2005/8/layout/process1"/>
    <dgm:cxn modelId="{FABACB25-9113-48A3-89D4-1BD027946C1C}" srcId="{4F240803-D285-461E-BEDA-39305B315136}" destId="{95BD7BD5-238C-4BC2-AB21-C9C78DCCE8F0}" srcOrd="1" destOrd="0" parTransId="{3EBEF6AC-E08F-44FA-B5F4-14031ADD21BE}" sibTransId="{70EDC37F-E4CB-43E8-AE3B-975E3754F85B}"/>
    <dgm:cxn modelId="{A2C70302-939A-473B-B009-B8055C76338C}" type="presOf" srcId="{70EDC37F-E4CB-43E8-AE3B-975E3754F85B}" destId="{9450F9B3-D738-49A7-AA7F-1DE9AF0C8349}" srcOrd="1" destOrd="0" presId="urn:microsoft.com/office/officeart/2005/8/layout/process1"/>
    <dgm:cxn modelId="{5923FB83-DBB6-4EDD-8D4C-C4CEC9B26CEA}" type="presOf" srcId="{2D84559B-1512-4116-8686-592D8EA800EF}" destId="{F0066266-8491-436E-B2D0-15C7F9FA508B}" srcOrd="0" destOrd="0" presId="urn:microsoft.com/office/officeart/2005/8/layout/process1"/>
    <dgm:cxn modelId="{0BB196E5-1D15-4C96-872A-241E0E3E5F1F}" type="presOf" srcId="{70EDC37F-E4CB-43E8-AE3B-975E3754F85B}" destId="{6980A796-9F6A-4288-9FDC-E98EAA9DE0AD}" srcOrd="0" destOrd="0" presId="urn:microsoft.com/office/officeart/2005/8/layout/process1"/>
    <dgm:cxn modelId="{E8F158B1-E14E-49E3-AC02-99A0ECFC080F}" srcId="{4F240803-D285-461E-BEDA-39305B315136}" destId="{2D84559B-1512-4116-8686-592D8EA800EF}" srcOrd="2" destOrd="0" parTransId="{9C752584-CF15-4A9D-B842-09F02A3C0502}" sibTransId="{02659F75-FCBA-45C4-BBBD-317E03F3BF31}"/>
    <dgm:cxn modelId="{42F036D8-AEAE-422C-A2B7-867BA3B59D28}" type="presOf" srcId="{4F81F820-1EDD-4F6D-91F0-E1463BE0088E}" destId="{2339F0E2-2F10-489C-AE6D-06960DAF7AD6}" srcOrd="0" destOrd="0" presId="urn:microsoft.com/office/officeart/2005/8/layout/process1"/>
    <dgm:cxn modelId="{9AFCD3A0-AEA0-46CE-AD63-EFFD37DD16D6}" srcId="{4F240803-D285-461E-BEDA-39305B315136}" destId="{904054A7-8D93-4AFA-AF53-A1367C44F93F}" srcOrd="0" destOrd="0" parTransId="{44388DB6-CD61-4797-986C-536B06121D27}" sibTransId="{4F81F820-1EDD-4F6D-91F0-E1463BE0088E}"/>
    <dgm:cxn modelId="{90D0E2E5-37C1-4921-9105-FBD8C4A92BCD}" type="presOf" srcId="{904054A7-8D93-4AFA-AF53-A1367C44F93F}" destId="{3128926F-7296-46C3-891E-575AA9963BD1}" srcOrd="0" destOrd="0" presId="urn:microsoft.com/office/officeart/2005/8/layout/process1"/>
    <dgm:cxn modelId="{B9CAB9F6-38E6-4C31-AA83-047E840613E8}" type="presParOf" srcId="{B9C0D397-5CC1-41E0-8335-67F2D6F7B1B7}" destId="{3128926F-7296-46C3-891E-575AA9963BD1}" srcOrd="0" destOrd="0" presId="urn:microsoft.com/office/officeart/2005/8/layout/process1"/>
    <dgm:cxn modelId="{44D8A803-C35C-44CD-8482-541A55C10B57}" type="presParOf" srcId="{B9C0D397-5CC1-41E0-8335-67F2D6F7B1B7}" destId="{2339F0E2-2F10-489C-AE6D-06960DAF7AD6}" srcOrd="1" destOrd="0" presId="urn:microsoft.com/office/officeart/2005/8/layout/process1"/>
    <dgm:cxn modelId="{EE6E2A12-65D1-426C-87BF-EFE5BFFB7A3F}" type="presParOf" srcId="{2339F0E2-2F10-489C-AE6D-06960DAF7AD6}" destId="{2320972B-9A73-4138-90F6-87F8C2D61C05}" srcOrd="0" destOrd="0" presId="urn:microsoft.com/office/officeart/2005/8/layout/process1"/>
    <dgm:cxn modelId="{19640544-46D5-4A47-80F4-102ED6229BDF}" type="presParOf" srcId="{B9C0D397-5CC1-41E0-8335-67F2D6F7B1B7}" destId="{D7D4A853-AE0B-4B4A-9E41-19E891F9D7B6}" srcOrd="2" destOrd="0" presId="urn:microsoft.com/office/officeart/2005/8/layout/process1"/>
    <dgm:cxn modelId="{8402CB26-C652-4D28-8B9B-A05534D6ED84}" type="presParOf" srcId="{B9C0D397-5CC1-41E0-8335-67F2D6F7B1B7}" destId="{6980A796-9F6A-4288-9FDC-E98EAA9DE0AD}" srcOrd="3" destOrd="0" presId="urn:microsoft.com/office/officeart/2005/8/layout/process1"/>
    <dgm:cxn modelId="{9470D439-4B88-4ADC-A8F7-C3330291C8AE}" type="presParOf" srcId="{6980A796-9F6A-4288-9FDC-E98EAA9DE0AD}" destId="{9450F9B3-D738-49A7-AA7F-1DE9AF0C8349}" srcOrd="0" destOrd="0" presId="urn:microsoft.com/office/officeart/2005/8/layout/process1"/>
    <dgm:cxn modelId="{AE3840F3-E4A9-4F8E-AA85-D8B2D68CBD46}" type="presParOf" srcId="{B9C0D397-5CC1-41E0-8335-67F2D6F7B1B7}" destId="{F0066266-8491-436E-B2D0-15C7F9FA508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235FA6-68D9-4966-8179-D7DA52667D0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FEC7085-3FB9-49CA-8CB8-07E5F2CC3CC4}">
      <dgm:prSet phldrT="[Tekst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algn="ctr"/>
          <a:r>
            <a:rPr lang="pl-PL" b="1" dirty="0" smtClean="0"/>
            <a:t>Ćwiczenia tlenowe (aerobowe)</a:t>
          </a:r>
          <a:endParaRPr lang="pl-PL" b="1" dirty="0"/>
        </a:p>
      </dgm:t>
    </dgm:pt>
    <dgm:pt modelId="{38061B17-87E0-456E-A88A-5A56A78C0F19}" type="parTrans" cxnId="{516A35EC-3C27-46AF-BF1F-3A5A4006FC52}">
      <dgm:prSet/>
      <dgm:spPr/>
      <dgm:t>
        <a:bodyPr/>
        <a:lstStyle/>
        <a:p>
          <a:pPr algn="ctr"/>
          <a:endParaRPr lang="pl-PL"/>
        </a:p>
      </dgm:t>
    </dgm:pt>
    <dgm:pt modelId="{3126E4C3-357F-4EA9-9AB9-CD07E3EF5639}" type="sibTrans" cxnId="{516A35EC-3C27-46AF-BF1F-3A5A4006FC52}">
      <dgm:prSet/>
      <dgm:spPr/>
      <dgm:t>
        <a:bodyPr/>
        <a:lstStyle/>
        <a:p>
          <a:pPr algn="ctr"/>
          <a:endParaRPr lang="pl-PL"/>
        </a:p>
      </dgm:t>
    </dgm:pt>
    <dgm:pt modelId="{C433679B-41B4-498F-8F20-13D26939B0F3}">
      <dgm:prSet phldrT="[Tekst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algn="ctr"/>
          <a:r>
            <a:rPr lang="pl-PL" b="1" dirty="0" smtClean="0">
              <a:solidFill>
                <a:srgbClr val="008000"/>
              </a:solidFill>
            </a:rPr>
            <a:t>Ćwiczenia tlenowe regenerujące</a:t>
          </a:r>
          <a:endParaRPr lang="pl-PL" b="1" dirty="0">
            <a:solidFill>
              <a:srgbClr val="008000"/>
            </a:solidFill>
          </a:endParaRPr>
        </a:p>
      </dgm:t>
    </dgm:pt>
    <dgm:pt modelId="{501CF4FD-9FFF-4579-B778-DEE564847D42}" type="parTrans" cxnId="{2948B863-B3AC-4206-A5BA-3C82E27DE0FE}">
      <dgm:prSet/>
      <dgm:spPr/>
      <dgm:t>
        <a:bodyPr/>
        <a:lstStyle/>
        <a:p>
          <a:pPr algn="ctr"/>
          <a:endParaRPr lang="pl-PL"/>
        </a:p>
      </dgm:t>
    </dgm:pt>
    <dgm:pt modelId="{B30026F0-6676-4835-9865-5836EBB82F63}" type="sibTrans" cxnId="{2948B863-B3AC-4206-A5BA-3C82E27DE0FE}">
      <dgm:prSet/>
      <dgm:spPr/>
      <dgm:t>
        <a:bodyPr/>
        <a:lstStyle/>
        <a:p>
          <a:pPr algn="ctr"/>
          <a:endParaRPr lang="pl-PL"/>
        </a:p>
      </dgm:t>
    </dgm:pt>
    <dgm:pt modelId="{EE554833-EE7C-4210-B809-94F31D2AAB76}">
      <dgm:prSet phldrT="[Tekst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algn="ctr"/>
          <a:r>
            <a:rPr lang="pl-PL" b="1" dirty="0" smtClean="0">
              <a:solidFill>
                <a:srgbClr val="008000"/>
              </a:solidFill>
            </a:rPr>
            <a:t>Ćwiczenia tlenowe podtrzymujące</a:t>
          </a:r>
          <a:endParaRPr lang="pl-PL" b="1" dirty="0">
            <a:solidFill>
              <a:srgbClr val="008000"/>
            </a:solidFill>
          </a:endParaRPr>
        </a:p>
      </dgm:t>
    </dgm:pt>
    <dgm:pt modelId="{973FC31A-28E6-4AF8-B5BE-2EFD80AE0C44}" type="parTrans" cxnId="{FCD7DA8C-16FD-4F35-942B-4D3E8422EEEA}">
      <dgm:prSet/>
      <dgm:spPr/>
      <dgm:t>
        <a:bodyPr/>
        <a:lstStyle/>
        <a:p>
          <a:pPr algn="ctr"/>
          <a:endParaRPr lang="pl-PL"/>
        </a:p>
      </dgm:t>
    </dgm:pt>
    <dgm:pt modelId="{2EFC10BD-C2C3-4D6B-A629-D0DA927B3DCE}" type="sibTrans" cxnId="{FCD7DA8C-16FD-4F35-942B-4D3E8422EEEA}">
      <dgm:prSet/>
      <dgm:spPr/>
      <dgm:t>
        <a:bodyPr/>
        <a:lstStyle/>
        <a:p>
          <a:pPr algn="ctr"/>
          <a:endParaRPr lang="pl-PL"/>
        </a:p>
      </dgm:t>
    </dgm:pt>
    <dgm:pt modelId="{D7CEF6D0-B7C0-45D9-B898-1BADE6F5EDFA}">
      <dgm:prSet phldrT="[Tekst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algn="ctr"/>
          <a:r>
            <a:rPr lang="pl-PL" b="1" dirty="0" smtClean="0"/>
            <a:t>Ćwiczenia tlenowe kształtujące</a:t>
          </a:r>
          <a:endParaRPr lang="pl-PL" b="1" dirty="0"/>
        </a:p>
      </dgm:t>
    </dgm:pt>
    <dgm:pt modelId="{5681361B-FC0D-4951-A0BE-ACF9F4C8E71C}" type="parTrans" cxnId="{7677E9A2-BF6C-471B-AA6B-A5E3626BDF59}">
      <dgm:prSet/>
      <dgm:spPr/>
      <dgm:t>
        <a:bodyPr/>
        <a:lstStyle/>
        <a:p>
          <a:pPr algn="ctr"/>
          <a:endParaRPr lang="pl-PL"/>
        </a:p>
      </dgm:t>
    </dgm:pt>
    <dgm:pt modelId="{A9CF146F-885D-4507-98F3-B377755FD955}" type="sibTrans" cxnId="{7677E9A2-BF6C-471B-AA6B-A5E3626BDF59}">
      <dgm:prSet/>
      <dgm:spPr/>
      <dgm:t>
        <a:bodyPr/>
        <a:lstStyle/>
        <a:p>
          <a:pPr algn="ctr"/>
          <a:endParaRPr lang="pl-PL"/>
        </a:p>
      </dgm:t>
    </dgm:pt>
    <dgm:pt modelId="{EDC3B585-3E38-4106-B73A-D90B7A48C140}" type="pres">
      <dgm:prSet presAssocID="{E8235FA6-68D9-4966-8179-D7DA52667D0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61E49323-1097-4C22-94C4-28D70202E412}" type="pres">
      <dgm:prSet presAssocID="{AFEC7085-3FB9-49CA-8CB8-07E5F2CC3CC4}" presName="hierRoot1" presStyleCnt="0"/>
      <dgm:spPr/>
    </dgm:pt>
    <dgm:pt modelId="{714F3B43-4BEB-49CE-8E07-D2283C91D0F3}" type="pres">
      <dgm:prSet presAssocID="{AFEC7085-3FB9-49CA-8CB8-07E5F2CC3CC4}" presName="composite" presStyleCnt="0"/>
      <dgm:spPr/>
    </dgm:pt>
    <dgm:pt modelId="{005D9E67-F1DA-4903-B924-7EA0E664C39C}" type="pres">
      <dgm:prSet presAssocID="{AFEC7085-3FB9-49CA-8CB8-07E5F2CC3CC4}" presName="background" presStyleLbl="node0" presStyleIdx="0" presStyleCnt="1"/>
      <dgm:spPr/>
    </dgm:pt>
    <dgm:pt modelId="{82B2A7D7-8E8B-4F97-914E-229EC135084F}" type="pres">
      <dgm:prSet presAssocID="{AFEC7085-3FB9-49CA-8CB8-07E5F2CC3CC4}" presName="text" presStyleLbl="fgAcc0" presStyleIdx="0" presStyleCnt="1" custLinFactNeighborX="-9611" custLinFactNeighborY="-2229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153640C-9B99-4381-90CC-025FAF9AA7A5}" type="pres">
      <dgm:prSet presAssocID="{AFEC7085-3FB9-49CA-8CB8-07E5F2CC3CC4}" presName="hierChild2" presStyleCnt="0"/>
      <dgm:spPr/>
    </dgm:pt>
    <dgm:pt modelId="{E37B5D82-C9A2-4637-A7D5-419A5A782495}" type="pres">
      <dgm:prSet presAssocID="{501CF4FD-9FFF-4579-B778-DEE564847D42}" presName="Name10" presStyleLbl="parChTrans1D2" presStyleIdx="0" presStyleCnt="3"/>
      <dgm:spPr/>
      <dgm:t>
        <a:bodyPr/>
        <a:lstStyle/>
        <a:p>
          <a:endParaRPr lang="pl-PL"/>
        </a:p>
      </dgm:t>
    </dgm:pt>
    <dgm:pt modelId="{B984D868-BE2B-4AB5-804D-7F47B25C12F4}" type="pres">
      <dgm:prSet presAssocID="{C433679B-41B4-498F-8F20-13D26939B0F3}" presName="hierRoot2" presStyleCnt="0"/>
      <dgm:spPr/>
    </dgm:pt>
    <dgm:pt modelId="{4232FCCC-4A68-45E1-8C34-F46BCD121D6F}" type="pres">
      <dgm:prSet presAssocID="{C433679B-41B4-498F-8F20-13D26939B0F3}" presName="composite2" presStyleCnt="0"/>
      <dgm:spPr/>
    </dgm:pt>
    <dgm:pt modelId="{396FF479-1961-41AC-8905-1B23DCEA6609}" type="pres">
      <dgm:prSet presAssocID="{C433679B-41B4-498F-8F20-13D26939B0F3}" presName="background2" presStyleLbl="node2" presStyleIdx="0" presStyleCnt="3"/>
      <dgm:spPr/>
    </dgm:pt>
    <dgm:pt modelId="{D937BCD5-ED92-4567-AF04-BFEE7A42BAA0}" type="pres">
      <dgm:prSet presAssocID="{C433679B-41B4-498F-8F20-13D26939B0F3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F05FCC8-CA93-4D93-989B-857DF4AC3B0D}" type="pres">
      <dgm:prSet presAssocID="{C433679B-41B4-498F-8F20-13D26939B0F3}" presName="hierChild3" presStyleCnt="0"/>
      <dgm:spPr/>
    </dgm:pt>
    <dgm:pt modelId="{D1F58BBA-5C96-49A3-A2C2-90CEABCBD84E}" type="pres">
      <dgm:prSet presAssocID="{973FC31A-28E6-4AF8-B5BE-2EFD80AE0C44}" presName="Name10" presStyleLbl="parChTrans1D2" presStyleIdx="1" presStyleCnt="3"/>
      <dgm:spPr/>
      <dgm:t>
        <a:bodyPr/>
        <a:lstStyle/>
        <a:p>
          <a:endParaRPr lang="pl-PL"/>
        </a:p>
      </dgm:t>
    </dgm:pt>
    <dgm:pt modelId="{518E7279-ECF0-4541-B7DE-1BA8021DC55F}" type="pres">
      <dgm:prSet presAssocID="{EE554833-EE7C-4210-B809-94F31D2AAB76}" presName="hierRoot2" presStyleCnt="0"/>
      <dgm:spPr/>
    </dgm:pt>
    <dgm:pt modelId="{2599052C-EC8C-41F3-A3CC-EE136AE7F95A}" type="pres">
      <dgm:prSet presAssocID="{EE554833-EE7C-4210-B809-94F31D2AAB76}" presName="composite2" presStyleCnt="0"/>
      <dgm:spPr/>
    </dgm:pt>
    <dgm:pt modelId="{AF01C2C9-6001-4293-86AF-8905D7772855}" type="pres">
      <dgm:prSet presAssocID="{EE554833-EE7C-4210-B809-94F31D2AAB76}" presName="background2" presStyleLbl="node2" presStyleIdx="1" presStyleCnt="3"/>
      <dgm:spPr/>
    </dgm:pt>
    <dgm:pt modelId="{18F5D6F2-D30F-4688-89F4-F3F39349D032}" type="pres">
      <dgm:prSet presAssocID="{EE554833-EE7C-4210-B809-94F31D2AAB76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26EF45E-0B89-4AF8-A125-35168F2C331E}" type="pres">
      <dgm:prSet presAssocID="{EE554833-EE7C-4210-B809-94F31D2AAB76}" presName="hierChild3" presStyleCnt="0"/>
      <dgm:spPr/>
    </dgm:pt>
    <dgm:pt modelId="{1DDAEBF7-4233-4838-AD0A-AFE457DCBA04}" type="pres">
      <dgm:prSet presAssocID="{5681361B-FC0D-4951-A0BE-ACF9F4C8E71C}" presName="Name10" presStyleLbl="parChTrans1D2" presStyleIdx="2" presStyleCnt="3"/>
      <dgm:spPr/>
      <dgm:t>
        <a:bodyPr/>
        <a:lstStyle/>
        <a:p>
          <a:endParaRPr lang="pl-PL"/>
        </a:p>
      </dgm:t>
    </dgm:pt>
    <dgm:pt modelId="{1AFB0EAA-A3A9-4281-991E-300BC1D11AA3}" type="pres">
      <dgm:prSet presAssocID="{D7CEF6D0-B7C0-45D9-B898-1BADE6F5EDFA}" presName="hierRoot2" presStyleCnt="0"/>
      <dgm:spPr/>
    </dgm:pt>
    <dgm:pt modelId="{B06F9003-E2B9-40A3-B319-45330E325C5F}" type="pres">
      <dgm:prSet presAssocID="{D7CEF6D0-B7C0-45D9-B898-1BADE6F5EDFA}" presName="composite2" presStyleCnt="0"/>
      <dgm:spPr/>
    </dgm:pt>
    <dgm:pt modelId="{C1B8A10F-8F21-489D-91CF-B369043B88A0}" type="pres">
      <dgm:prSet presAssocID="{D7CEF6D0-B7C0-45D9-B898-1BADE6F5EDFA}" presName="background2" presStyleLbl="node2" presStyleIdx="2" presStyleCnt="3"/>
      <dgm:spPr/>
    </dgm:pt>
    <dgm:pt modelId="{0E49298E-6AA2-4899-A061-D46A4D030B7B}" type="pres">
      <dgm:prSet presAssocID="{D7CEF6D0-B7C0-45D9-B898-1BADE6F5EDFA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C0B3873-9C10-426F-B622-7B66A60BD278}" type="pres">
      <dgm:prSet presAssocID="{D7CEF6D0-B7C0-45D9-B898-1BADE6F5EDFA}" presName="hierChild3" presStyleCnt="0"/>
      <dgm:spPr/>
    </dgm:pt>
  </dgm:ptLst>
  <dgm:cxnLst>
    <dgm:cxn modelId="{B0DEF3BC-A055-4F8D-93A3-920D9D9FA20E}" type="presOf" srcId="{E8235FA6-68D9-4966-8179-D7DA52667D09}" destId="{EDC3B585-3E38-4106-B73A-D90B7A48C140}" srcOrd="0" destOrd="0" presId="urn:microsoft.com/office/officeart/2005/8/layout/hierarchy1"/>
    <dgm:cxn modelId="{3C46C02C-6278-42A1-AD66-2928C4A104A2}" type="presOf" srcId="{973FC31A-28E6-4AF8-B5BE-2EFD80AE0C44}" destId="{D1F58BBA-5C96-49A3-A2C2-90CEABCBD84E}" srcOrd="0" destOrd="0" presId="urn:microsoft.com/office/officeart/2005/8/layout/hierarchy1"/>
    <dgm:cxn modelId="{7677E9A2-BF6C-471B-AA6B-A5E3626BDF59}" srcId="{AFEC7085-3FB9-49CA-8CB8-07E5F2CC3CC4}" destId="{D7CEF6D0-B7C0-45D9-B898-1BADE6F5EDFA}" srcOrd="2" destOrd="0" parTransId="{5681361B-FC0D-4951-A0BE-ACF9F4C8E71C}" sibTransId="{A9CF146F-885D-4507-98F3-B377755FD955}"/>
    <dgm:cxn modelId="{D73D3B5A-53A2-4208-ABD4-C51C7F3A833C}" type="presOf" srcId="{D7CEF6D0-B7C0-45D9-B898-1BADE6F5EDFA}" destId="{0E49298E-6AA2-4899-A061-D46A4D030B7B}" srcOrd="0" destOrd="0" presId="urn:microsoft.com/office/officeart/2005/8/layout/hierarchy1"/>
    <dgm:cxn modelId="{FCD7DA8C-16FD-4F35-942B-4D3E8422EEEA}" srcId="{AFEC7085-3FB9-49CA-8CB8-07E5F2CC3CC4}" destId="{EE554833-EE7C-4210-B809-94F31D2AAB76}" srcOrd="1" destOrd="0" parTransId="{973FC31A-28E6-4AF8-B5BE-2EFD80AE0C44}" sibTransId="{2EFC10BD-C2C3-4D6B-A629-D0DA927B3DCE}"/>
    <dgm:cxn modelId="{EC5BFA62-8ECF-4191-8735-5D3E440D23B6}" type="presOf" srcId="{AFEC7085-3FB9-49CA-8CB8-07E5F2CC3CC4}" destId="{82B2A7D7-8E8B-4F97-914E-229EC135084F}" srcOrd="0" destOrd="0" presId="urn:microsoft.com/office/officeart/2005/8/layout/hierarchy1"/>
    <dgm:cxn modelId="{0438FB35-9CE9-40C8-9B1C-DFCBCB0963A3}" type="presOf" srcId="{501CF4FD-9FFF-4579-B778-DEE564847D42}" destId="{E37B5D82-C9A2-4637-A7D5-419A5A782495}" srcOrd="0" destOrd="0" presId="urn:microsoft.com/office/officeart/2005/8/layout/hierarchy1"/>
    <dgm:cxn modelId="{C2B0C4CE-BD1B-4457-B45F-43AE5F213D2B}" type="presOf" srcId="{EE554833-EE7C-4210-B809-94F31D2AAB76}" destId="{18F5D6F2-D30F-4688-89F4-F3F39349D032}" srcOrd="0" destOrd="0" presId="urn:microsoft.com/office/officeart/2005/8/layout/hierarchy1"/>
    <dgm:cxn modelId="{EF41329D-C297-490A-AF08-3FC07E0380D0}" type="presOf" srcId="{5681361B-FC0D-4951-A0BE-ACF9F4C8E71C}" destId="{1DDAEBF7-4233-4838-AD0A-AFE457DCBA04}" srcOrd="0" destOrd="0" presId="urn:microsoft.com/office/officeart/2005/8/layout/hierarchy1"/>
    <dgm:cxn modelId="{516A35EC-3C27-46AF-BF1F-3A5A4006FC52}" srcId="{E8235FA6-68D9-4966-8179-D7DA52667D09}" destId="{AFEC7085-3FB9-49CA-8CB8-07E5F2CC3CC4}" srcOrd="0" destOrd="0" parTransId="{38061B17-87E0-456E-A88A-5A56A78C0F19}" sibTransId="{3126E4C3-357F-4EA9-9AB9-CD07E3EF5639}"/>
    <dgm:cxn modelId="{24B67018-71F1-4F4C-B685-1DF0D7C57141}" type="presOf" srcId="{C433679B-41B4-498F-8F20-13D26939B0F3}" destId="{D937BCD5-ED92-4567-AF04-BFEE7A42BAA0}" srcOrd="0" destOrd="0" presId="urn:microsoft.com/office/officeart/2005/8/layout/hierarchy1"/>
    <dgm:cxn modelId="{2948B863-B3AC-4206-A5BA-3C82E27DE0FE}" srcId="{AFEC7085-3FB9-49CA-8CB8-07E5F2CC3CC4}" destId="{C433679B-41B4-498F-8F20-13D26939B0F3}" srcOrd="0" destOrd="0" parTransId="{501CF4FD-9FFF-4579-B778-DEE564847D42}" sibTransId="{B30026F0-6676-4835-9865-5836EBB82F63}"/>
    <dgm:cxn modelId="{67ED18A0-9D5D-489D-A151-536D2D34B8CF}" type="presParOf" srcId="{EDC3B585-3E38-4106-B73A-D90B7A48C140}" destId="{61E49323-1097-4C22-94C4-28D70202E412}" srcOrd="0" destOrd="0" presId="urn:microsoft.com/office/officeart/2005/8/layout/hierarchy1"/>
    <dgm:cxn modelId="{0FB87FC7-080A-4C94-9F0A-AF94450243EE}" type="presParOf" srcId="{61E49323-1097-4C22-94C4-28D70202E412}" destId="{714F3B43-4BEB-49CE-8E07-D2283C91D0F3}" srcOrd="0" destOrd="0" presId="urn:microsoft.com/office/officeart/2005/8/layout/hierarchy1"/>
    <dgm:cxn modelId="{0320AD80-EAA6-4208-931A-47C49DB78B11}" type="presParOf" srcId="{714F3B43-4BEB-49CE-8E07-D2283C91D0F3}" destId="{005D9E67-F1DA-4903-B924-7EA0E664C39C}" srcOrd="0" destOrd="0" presId="urn:microsoft.com/office/officeart/2005/8/layout/hierarchy1"/>
    <dgm:cxn modelId="{3085F500-BAC8-4D95-BFB4-2FA71FC57A36}" type="presParOf" srcId="{714F3B43-4BEB-49CE-8E07-D2283C91D0F3}" destId="{82B2A7D7-8E8B-4F97-914E-229EC135084F}" srcOrd="1" destOrd="0" presId="urn:microsoft.com/office/officeart/2005/8/layout/hierarchy1"/>
    <dgm:cxn modelId="{CC6D7378-8F99-4B14-B349-9564492EE005}" type="presParOf" srcId="{61E49323-1097-4C22-94C4-28D70202E412}" destId="{E153640C-9B99-4381-90CC-025FAF9AA7A5}" srcOrd="1" destOrd="0" presId="urn:microsoft.com/office/officeart/2005/8/layout/hierarchy1"/>
    <dgm:cxn modelId="{C639FA0B-EED2-4744-9929-CDEE1B715240}" type="presParOf" srcId="{E153640C-9B99-4381-90CC-025FAF9AA7A5}" destId="{E37B5D82-C9A2-4637-A7D5-419A5A782495}" srcOrd="0" destOrd="0" presId="urn:microsoft.com/office/officeart/2005/8/layout/hierarchy1"/>
    <dgm:cxn modelId="{83493727-C896-4AC0-8DF1-84864069B5BE}" type="presParOf" srcId="{E153640C-9B99-4381-90CC-025FAF9AA7A5}" destId="{B984D868-BE2B-4AB5-804D-7F47B25C12F4}" srcOrd="1" destOrd="0" presId="urn:microsoft.com/office/officeart/2005/8/layout/hierarchy1"/>
    <dgm:cxn modelId="{216F2638-6473-4B4F-B4CC-4546147D1A48}" type="presParOf" srcId="{B984D868-BE2B-4AB5-804D-7F47B25C12F4}" destId="{4232FCCC-4A68-45E1-8C34-F46BCD121D6F}" srcOrd="0" destOrd="0" presId="urn:microsoft.com/office/officeart/2005/8/layout/hierarchy1"/>
    <dgm:cxn modelId="{DF0FF850-9FA9-4F07-8066-9920ECCD67AC}" type="presParOf" srcId="{4232FCCC-4A68-45E1-8C34-F46BCD121D6F}" destId="{396FF479-1961-41AC-8905-1B23DCEA6609}" srcOrd="0" destOrd="0" presId="urn:microsoft.com/office/officeart/2005/8/layout/hierarchy1"/>
    <dgm:cxn modelId="{D269E649-4D83-4CC7-83FB-5701C62BB4CE}" type="presParOf" srcId="{4232FCCC-4A68-45E1-8C34-F46BCD121D6F}" destId="{D937BCD5-ED92-4567-AF04-BFEE7A42BAA0}" srcOrd="1" destOrd="0" presId="urn:microsoft.com/office/officeart/2005/8/layout/hierarchy1"/>
    <dgm:cxn modelId="{98932B49-AF10-416A-9217-7FA37196D13C}" type="presParOf" srcId="{B984D868-BE2B-4AB5-804D-7F47B25C12F4}" destId="{7F05FCC8-CA93-4D93-989B-857DF4AC3B0D}" srcOrd="1" destOrd="0" presId="urn:microsoft.com/office/officeart/2005/8/layout/hierarchy1"/>
    <dgm:cxn modelId="{13012C3F-D4AB-4A4F-9B2A-5CEB3816024E}" type="presParOf" srcId="{E153640C-9B99-4381-90CC-025FAF9AA7A5}" destId="{D1F58BBA-5C96-49A3-A2C2-90CEABCBD84E}" srcOrd="2" destOrd="0" presId="urn:microsoft.com/office/officeart/2005/8/layout/hierarchy1"/>
    <dgm:cxn modelId="{92C3BCA3-B2E3-4DDC-A231-935C5E359D6C}" type="presParOf" srcId="{E153640C-9B99-4381-90CC-025FAF9AA7A5}" destId="{518E7279-ECF0-4541-B7DE-1BA8021DC55F}" srcOrd="3" destOrd="0" presId="urn:microsoft.com/office/officeart/2005/8/layout/hierarchy1"/>
    <dgm:cxn modelId="{ED789826-FD37-40FD-89F1-D6CE0D46AD68}" type="presParOf" srcId="{518E7279-ECF0-4541-B7DE-1BA8021DC55F}" destId="{2599052C-EC8C-41F3-A3CC-EE136AE7F95A}" srcOrd="0" destOrd="0" presId="urn:microsoft.com/office/officeart/2005/8/layout/hierarchy1"/>
    <dgm:cxn modelId="{89E4FB9F-D1B9-413A-9EFD-310083B7D07E}" type="presParOf" srcId="{2599052C-EC8C-41F3-A3CC-EE136AE7F95A}" destId="{AF01C2C9-6001-4293-86AF-8905D7772855}" srcOrd="0" destOrd="0" presId="urn:microsoft.com/office/officeart/2005/8/layout/hierarchy1"/>
    <dgm:cxn modelId="{E738E8B7-DA81-4C5F-9709-9B01E6C748F6}" type="presParOf" srcId="{2599052C-EC8C-41F3-A3CC-EE136AE7F95A}" destId="{18F5D6F2-D30F-4688-89F4-F3F39349D032}" srcOrd="1" destOrd="0" presId="urn:microsoft.com/office/officeart/2005/8/layout/hierarchy1"/>
    <dgm:cxn modelId="{29A813FC-0B1B-4401-AADC-3E778355EB87}" type="presParOf" srcId="{518E7279-ECF0-4541-B7DE-1BA8021DC55F}" destId="{926EF45E-0B89-4AF8-A125-35168F2C331E}" srcOrd="1" destOrd="0" presId="urn:microsoft.com/office/officeart/2005/8/layout/hierarchy1"/>
    <dgm:cxn modelId="{847550D8-9C95-4E27-A831-E06F19F97AD7}" type="presParOf" srcId="{E153640C-9B99-4381-90CC-025FAF9AA7A5}" destId="{1DDAEBF7-4233-4838-AD0A-AFE457DCBA04}" srcOrd="4" destOrd="0" presId="urn:microsoft.com/office/officeart/2005/8/layout/hierarchy1"/>
    <dgm:cxn modelId="{921FFF70-E64C-4424-BA1A-3A0A7C5EB8B7}" type="presParOf" srcId="{E153640C-9B99-4381-90CC-025FAF9AA7A5}" destId="{1AFB0EAA-A3A9-4281-991E-300BC1D11AA3}" srcOrd="5" destOrd="0" presId="urn:microsoft.com/office/officeart/2005/8/layout/hierarchy1"/>
    <dgm:cxn modelId="{C99C46FE-9FAA-4696-97C5-BA30EC2F2DA3}" type="presParOf" srcId="{1AFB0EAA-A3A9-4281-991E-300BC1D11AA3}" destId="{B06F9003-E2B9-40A3-B319-45330E325C5F}" srcOrd="0" destOrd="0" presId="urn:microsoft.com/office/officeart/2005/8/layout/hierarchy1"/>
    <dgm:cxn modelId="{2E09C541-E96E-4AA0-80DD-512122392F33}" type="presParOf" srcId="{B06F9003-E2B9-40A3-B319-45330E325C5F}" destId="{C1B8A10F-8F21-489D-91CF-B369043B88A0}" srcOrd="0" destOrd="0" presId="urn:microsoft.com/office/officeart/2005/8/layout/hierarchy1"/>
    <dgm:cxn modelId="{445D20D5-A6CD-4848-9653-E23D281200AF}" type="presParOf" srcId="{B06F9003-E2B9-40A3-B319-45330E325C5F}" destId="{0E49298E-6AA2-4899-A061-D46A4D030B7B}" srcOrd="1" destOrd="0" presId="urn:microsoft.com/office/officeart/2005/8/layout/hierarchy1"/>
    <dgm:cxn modelId="{B175139D-5B31-4125-B233-60007B59C94E}" type="presParOf" srcId="{1AFB0EAA-A3A9-4281-991E-300BC1D11AA3}" destId="{CC0B3873-9C10-426F-B622-7B66A60BD278}" srcOrd="1" destOrd="0" presId="urn:microsoft.com/office/officeart/2005/8/layout/hierarchy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C4137E-6935-41B6-B337-F4AC1F2D1837}">
      <dsp:nvSpPr>
        <dsp:cNvPr id="0" name=""/>
        <dsp:cNvSpPr/>
      </dsp:nvSpPr>
      <dsp:spPr>
        <a:xfrm>
          <a:off x="3511047" y="1432886"/>
          <a:ext cx="1378921" cy="656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209"/>
              </a:lnTo>
              <a:lnTo>
                <a:pt x="1378921" y="447209"/>
              </a:lnTo>
              <a:lnTo>
                <a:pt x="1378921" y="6562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6C178C-30AC-4722-80DA-06ECFA1219E6}">
      <dsp:nvSpPr>
        <dsp:cNvPr id="0" name=""/>
        <dsp:cNvSpPr/>
      </dsp:nvSpPr>
      <dsp:spPr>
        <a:xfrm>
          <a:off x="2132125" y="1432886"/>
          <a:ext cx="1378921" cy="656241"/>
        </a:xfrm>
        <a:custGeom>
          <a:avLst/>
          <a:gdLst/>
          <a:ahLst/>
          <a:cxnLst/>
          <a:rect l="0" t="0" r="0" b="0"/>
          <a:pathLst>
            <a:path>
              <a:moveTo>
                <a:pt x="1378921" y="0"/>
              </a:moveTo>
              <a:lnTo>
                <a:pt x="1378921" y="447209"/>
              </a:lnTo>
              <a:lnTo>
                <a:pt x="0" y="447209"/>
              </a:lnTo>
              <a:lnTo>
                <a:pt x="0" y="6562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3BEDA2-A117-4420-8369-1115EEDCBA6B}">
      <dsp:nvSpPr>
        <dsp:cNvPr id="0" name=""/>
        <dsp:cNvSpPr/>
      </dsp:nvSpPr>
      <dsp:spPr>
        <a:xfrm>
          <a:off x="2382838" y="61"/>
          <a:ext cx="2256417" cy="1432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9DEA5-A7FD-4303-AF4F-A49F385DB241}">
      <dsp:nvSpPr>
        <dsp:cNvPr id="0" name=""/>
        <dsp:cNvSpPr/>
      </dsp:nvSpPr>
      <dsp:spPr>
        <a:xfrm>
          <a:off x="2633551" y="238239"/>
          <a:ext cx="2256417" cy="1432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Dwie drogi powstawania otyłości</a:t>
          </a:r>
          <a:endParaRPr lang="pl-PL" sz="2000" b="1" kern="1200" dirty="0"/>
        </a:p>
      </dsp:txBody>
      <dsp:txXfrm>
        <a:off x="2633551" y="238239"/>
        <a:ext cx="2256417" cy="1432824"/>
      </dsp:txXfrm>
    </dsp:sp>
    <dsp:sp modelId="{9AC80DA6-F69C-460F-BE6F-AD57D747FAE0}">
      <dsp:nvSpPr>
        <dsp:cNvPr id="0" name=""/>
        <dsp:cNvSpPr/>
      </dsp:nvSpPr>
      <dsp:spPr>
        <a:xfrm>
          <a:off x="1003917" y="2089127"/>
          <a:ext cx="2256417" cy="1432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2EE8B-D612-45D6-90A9-F7A5DFF81D1C}">
      <dsp:nvSpPr>
        <dsp:cNvPr id="0" name=""/>
        <dsp:cNvSpPr/>
      </dsp:nvSpPr>
      <dsp:spPr>
        <a:xfrm>
          <a:off x="1254630" y="2327305"/>
          <a:ext cx="2256417" cy="1432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200" b="1" u="sng" kern="1200" dirty="0" smtClean="0"/>
            <a:t>Hipertrofia </a:t>
          </a:r>
          <a:r>
            <a:rPr lang="pl-PL" sz="1200" b="1" kern="1200" dirty="0" smtClean="0"/>
            <a:t>komórek tłuszczowych (wypełnianie się komórek tłuszczem, rozrost komórek już istniejących)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 dirty="0"/>
        </a:p>
      </dsp:txBody>
      <dsp:txXfrm>
        <a:off x="1254630" y="2327305"/>
        <a:ext cx="2256417" cy="1432824"/>
      </dsp:txXfrm>
    </dsp:sp>
    <dsp:sp modelId="{D4727CF8-C6F4-4666-9547-7DFFE622CFCA}">
      <dsp:nvSpPr>
        <dsp:cNvPr id="0" name=""/>
        <dsp:cNvSpPr/>
      </dsp:nvSpPr>
      <dsp:spPr>
        <a:xfrm>
          <a:off x="3761760" y="2089127"/>
          <a:ext cx="2256417" cy="1432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B179C-00C2-4274-903E-F4E7B9D7DF0E}">
      <dsp:nvSpPr>
        <dsp:cNvPr id="0" name=""/>
        <dsp:cNvSpPr/>
      </dsp:nvSpPr>
      <dsp:spPr>
        <a:xfrm>
          <a:off x="4012473" y="2327305"/>
          <a:ext cx="2256417" cy="1432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200" b="1" u="sng" kern="1200" dirty="0" smtClean="0"/>
            <a:t>Hiperplazja</a:t>
          </a:r>
          <a:r>
            <a:rPr lang="pl-PL" sz="1200" b="1" kern="1200" dirty="0" smtClean="0"/>
            <a:t> komórek tłuszczowych (tworzenie się nowych komórek)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b="1" kern="1200" dirty="0"/>
        </a:p>
      </dsp:txBody>
      <dsp:txXfrm>
        <a:off x="4012473" y="2327305"/>
        <a:ext cx="2256417" cy="14328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28926F-7296-46C3-891E-575AA9963BD1}">
      <dsp:nvSpPr>
        <dsp:cNvPr id="0" name=""/>
        <dsp:cNvSpPr/>
      </dsp:nvSpPr>
      <dsp:spPr>
        <a:xfrm>
          <a:off x="6581" y="0"/>
          <a:ext cx="1967281" cy="3167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Zmniejszenie ilości kalorii w poszczególnych posiłkach.</a:t>
          </a:r>
          <a:endParaRPr lang="pl-PL" sz="1800" kern="1200" dirty="0"/>
        </a:p>
      </dsp:txBody>
      <dsp:txXfrm>
        <a:off x="6581" y="0"/>
        <a:ext cx="1967281" cy="3167928"/>
      </dsp:txXfrm>
    </dsp:sp>
    <dsp:sp modelId="{2339F0E2-2F10-489C-AE6D-06960DAF7AD6}">
      <dsp:nvSpPr>
        <dsp:cNvPr id="0" name=""/>
        <dsp:cNvSpPr/>
      </dsp:nvSpPr>
      <dsp:spPr>
        <a:xfrm>
          <a:off x="2170591" y="1340021"/>
          <a:ext cx="417063" cy="4878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/>
        </a:p>
      </dsp:txBody>
      <dsp:txXfrm>
        <a:off x="2170591" y="1340021"/>
        <a:ext cx="417063" cy="487885"/>
      </dsp:txXfrm>
    </dsp:sp>
    <dsp:sp modelId="{D7D4A853-AE0B-4B4A-9E41-19E891F9D7B6}">
      <dsp:nvSpPr>
        <dsp:cNvPr id="0" name=""/>
        <dsp:cNvSpPr/>
      </dsp:nvSpPr>
      <dsp:spPr>
        <a:xfrm>
          <a:off x="2760775" y="0"/>
          <a:ext cx="1967281" cy="3167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Zwiększenie wydatku energetycznego poprzez regularne ćwiczenia fizyczne.</a:t>
          </a:r>
          <a:endParaRPr lang="pl-PL" sz="1800" kern="1200" dirty="0"/>
        </a:p>
      </dsp:txBody>
      <dsp:txXfrm>
        <a:off x="2760775" y="0"/>
        <a:ext cx="1967281" cy="3167928"/>
      </dsp:txXfrm>
    </dsp:sp>
    <dsp:sp modelId="{6980A796-9F6A-4288-9FDC-E98EAA9DE0AD}">
      <dsp:nvSpPr>
        <dsp:cNvPr id="0" name=""/>
        <dsp:cNvSpPr/>
      </dsp:nvSpPr>
      <dsp:spPr>
        <a:xfrm>
          <a:off x="4924784" y="1340021"/>
          <a:ext cx="417063" cy="4878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/>
        </a:p>
      </dsp:txBody>
      <dsp:txXfrm>
        <a:off x="4924784" y="1340021"/>
        <a:ext cx="417063" cy="487885"/>
      </dsp:txXfrm>
    </dsp:sp>
    <dsp:sp modelId="{F0066266-8491-436E-B2D0-15C7F9FA508B}">
      <dsp:nvSpPr>
        <dsp:cNvPr id="0" name=""/>
        <dsp:cNvSpPr/>
      </dsp:nvSpPr>
      <dsp:spPr>
        <a:xfrm>
          <a:off x="5514968" y="8483"/>
          <a:ext cx="1967281" cy="3150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Przyspieszenie metabolizmu przez  zwiększenie masy  mięśniowej.</a:t>
          </a:r>
          <a:endParaRPr lang="pl-PL" sz="1800" kern="1200" dirty="0"/>
        </a:p>
      </dsp:txBody>
      <dsp:txXfrm>
        <a:off x="5514968" y="8483"/>
        <a:ext cx="1967281" cy="315096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DAEBF7-4233-4838-AD0A-AFE457DCBA04}">
      <dsp:nvSpPr>
        <dsp:cNvPr id="0" name=""/>
        <dsp:cNvSpPr/>
      </dsp:nvSpPr>
      <dsp:spPr>
        <a:xfrm>
          <a:off x="3249255" y="1661294"/>
          <a:ext cx="2634257" cy="864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8965"/>
              </a:lnTo>
              <a:lnTo>
                <a:pt x="2634257" y="678965"/>
              </a:lnTo>
              <a:lnTo>
                <a:pt x="2634257" y="8640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58BBA-5C96-49A3-A2C2-90CEABCBD84E}">
      <dsp:nvSpPr>
        <dsp:cNvPr id="0" name=""/>
        <dsp:cNvSpPr/>
      </dsp:nvSpPr>
      <dsp:spPr>
        <a:xfrm>
          <a:off x="3249255" y="1661294"/>
          <a:ext cx="192044" cy="864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8965"/>
              </a:lnTo>
              <a:lnTo>
                <a:pt x="192044" y="678965"/>
              </a:lnTo>
              <a:lnTo>
                <a:pt x="192044" y="8640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B5D82-C9A2-4637-A7D5-419A5A782495}">
      <dsp:nvSpPr>
        <dsp:cNvPr id="0" name=""/>
        <dsp:cNvSpPr/>
      </dsp:nvSpPr>
      <dsp:spPr>
        <a:xfrm>
          <a:off x="999087" y="1661294"/>
          <a:ext cx="2250168" cy="864074"/>
        </a:xfrm>
        <a:custGeom>
          <a:avLst/>
          <a:gdLst/>
          <a:ahLst/>
          <a:cxnLst/>
          <a:rect l="0" t="0" r="0" b="0"/>
          <a:pathLst>
            <a:path>
              <a:moveTo>
                <a:pt x="2250168" y="0"/>
              </a:moveTo>
              <a:lnTo>
                <a:pt x="2250168" y="678965"/>
              </a:lnTo>
              <a:lnTo>
                <a:pt x="0" y="678965"/>
              </a:lnTo>
              <a:lnTo>
                <a:pt x="0" y="8640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5D9E67-F1DA-4903-B924-7EA0E664C39C}">
      <dsp:nvSpPr>
        <dsp:cNvPr id="0" name=""/>
        <dsp:cNvSpPr/>
      </dsp:nvSpPr>
      <dsp:spPr>
        <a:xfrm>
          <a:off x="2250168" y="392453"/>
          <a:ext cx="1998174" cy="1268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2A7D7-8E8B-4F97-914E-229EC135084F}">
      <dsp:nvSpPr>
        <dsp:cNvPr id="0" name=""/>
        <dsp:cNvSpPr/>
      </dsp:nvSpPr>
      <dsp:spPr>
        <a:xfrm>
          <a:off x="2472187" y="603371"/>
          <a:ext cx="1998174" cy="1268840"/>
        </a:xfrm>
        <a:prstGeom prst="roundRect">
          <a:avLst>
            <a:gd name="adj" fmla="val 10000"/>
          </a:avLst>
        </a:prstGeom>
        <a:solidFill>
          <a:schemeClr val="bg2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Ćwiczenia tlenowe (aerobowe)</a:t>
          </a:r>
          <a:endParaRPr lang="pl-PL" sz="1800" b="1" kern="1200" dirty="0"/>
        </a:p>
      </dsp:txBody>
      <dsp:txXfrm>
        <a:off x="2472187" y="603371"/>
        <a:ext cx="1998174" cy="1268840"/>
      </dsp:txXfrm>
    </dsp:sp>
    <dsp:sp modelId="{396FF479-1961-41AC-8905-1B23DCEA6609}">
      <dsp:nvSpPr>
        <dsp:cNvPr id="0" name=""/>
        <dsp:cNvSpPr/>
      </dsp:nvSpPr>
      <dsp:spPr>
        <a:xfrm>
          <a:off x="0" y="2525368"/>
          <a:ext cx="1998174" cy="1268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7BCD5-ED92-4567-AF04-BFEE7A42BAA0}">
      <dsp:nvSpPr>
        <dsp:cNvPr id="0" name=""/>
        <dsp:cNvSpPr/>
      </dsp:nvSpPr>
      <dsp:spPr>
        <a:xfrm>
          <a:off x="222019" y="2736287"/>
          <a:ext cx="1998174" cy="1268840"/>
        </a:xfrm>
        <a:prstGeom prst="roundRect">
          <a:avLst>
            <a:gd name="adj" fmla="val 10000"/>
          </a:avLst>
        </a:prstGeom>
        <a:solidFill>
          <a:schemeClr val="bg2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rgbClr val="008000"/>
              </a:solidFill>
            </a:rPr>
            <a:t>Ćwiczenia tlenowe regenerujące</a:t>
          </a:r>
          <a:endParaRPr lang="pl-PL" sz="1800" b="1" kern="1200" dirty="0">
            <a:solidFill>
              <a:srgbClr val="008000"/>
            </a:solidFill>
          </a:endParaRPr>
        </a:p>
      </dsp:txBody>
      <dsp:txXfrm>
        <a:off x="222019" y="2736287"/>
        <a:ext cx="1998174" cy="1268840"/>
      </dsp:txXfrm>
    </dsp:sp>
    <dsp:sp modelId="{AF01C2C9-6001-4293-86AF-8905D7772855}">
      <dsp:nvSpPr>
        <dsp:cNvPr id="0" name=""/>
        <dsp:cNvSpPr/>
      </dsp:nvSpPr>
      <dsp:spPr>
        <a:xfrm>
          <a:off x="2442213" y="2525368"/>
          <a:ext cx="1998174" cy="1268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5D6F2-D30F-4688-89F4-F3F39349D032}">
      <dsp:nvSpPr>
        <dsp:cNvPr id="0" name=""/>
        <dsp:cNvSpPr/>
      </dsp:nvSpPr>
      <dsp:spPr>
        <a:xfrm>
          <a:off x="2664232" y="2736287"/>
          <a:ext cx="1998174" cy="1268840"/>
        </a:xfrm>
        <a:prstGeom prst="roundRect">
          <a:avLst>
            <a:gd name="adj" fmla="val 10000"/>
          </a:avLst>
        </a:prstGeom>
        <a:solidFill>
          <a:schemeClr val="bg2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rgbClr val="008000"/>
              </a:solidFill>
            </a:rPr>
            <a:t>Ćwiczenia tlenowe podtrzymujące</a:t>
          </a:r>
          <a:endParaRPr lang="pl-PL" sz="1800" b="1" kern="1200" dirty="0">
            <a:solidFill>
              <a:srgbClr val="008000"/>
            </a:solidFill>
          </a:endParaRPr>
        </a:p>
      </dsp:txBody>
      <dsp:txXfrm>
        <a:off x="2664232" y="2736287"/>
        <a:ext cx="1998174" cy="1268840"/>
      </dsp:txXfrm>
    </dsp:sp>
    <dsp:sp modelId="{C1B8A10F-8F21-489D-91CF-B369043B88A0}">
      <dsp:nvSpPr>
        <dsp:cNvPr id="0" name=""/>
        <dsp:cNvSpPr/>
      </dsp:nvSpPr>
      <dsp:spPr>
        <a:xfrm>
          <a:off x="4884426" y="2525368"/>
          <a:ext cx="1998174" cy="1268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49298E-6AA2-4899-A061-D46A4D030B7B}">
      <dsp:nvSpPr>
        <dsp:cNvPr id="0" name=""/>
        <dsp:cNvSpPr/>
      </dsp:nvSpPr>
      <dsp:spPr>
        <a:xfrm>
          <a:off x="5106445" y="2736287"/>
          <a:ext cx="1998174" cy="1268840"/>
        </a:xfrm>
        <a:prstGeom prst="roundRect">
          <a:avLst>
            <a:gd name="adj" fmla="val 10000"/>
          </a:avLst>
        </a:prstGeom>
        <a:solidFill>
          <a:schemeClr val="bg2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Ćwiczenia tlenowe kształtujące</a:t>
          </a:r>
          <a:endParaRPr lang="pl-PL" sz="1800" b="1" kern="1200" dirty="0"/>
        </a:p>
      </dsp:txBody>
      <dsp:txXfrm>
        <a:off x="5106445" y="2736287"/>
        <a:ext cx="1998174" cy="1268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156FC-2F90-4BF9-AD7E-572983C411D2}" type="datetimeFigureOut">
              <a:rPr lang="pl-PL" smtClean="0"/>
              <a:pPr/>
              <a:t>2014-04-05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84372-1A1E-493B-9CE0-0746A848630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84372-1A1E-493B-9CE0-0746A8486301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84372-1A1E-493B-9CE0-0746A8486301}" type="slidenum">
              <a:rPr lang="pl-PL" smtClean="0"/>
              <a:pPr/>
              <a:t>30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CD3EBE4-AB11-4632-8BBB-BD951235FE07}" type="datetimeFigureOut">
              <a:rPr lang="pl-PL" smtClean="0"/>
              <a:pPr/>
              <a:t>2014-04-05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980D27C-B3EF-4AD2-B6DE-B14B734293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EBE4-AB11-4632-8BBB-BD951235FE07}" type="datetimeFigureOut">
              <a:rPr lang="pl-PL" smtClean="0"/>
              <a:pPr/>
              <a:t>2014-04-05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D27C-B3EF-4AD2-B6DE-B14B734293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EBE4-AB11-4632-8BBB-BD951235FE07}" type="datetimeFigureOut">
              <a:rPr lang="pl-PL" smtClean="0"/>
              <a:pPr/>
              <a:t>2014-04-05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D27C-B3EF-4AD2-B6DE-B14B734293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D3EBE4-AB11-4632-8BBB-BD951235FE07}" type="datetimeFigureOut">
              <a:rPr lang="pl-PL" smtClean="0"/>
              <a:pPr/>
              <a:t>2014-04-05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80D27C-B3EF-4AD2-B6DE-B14B7342935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CD3EBE4-AB11-4632-8BBB-BD951235FE07}" type="datetimeFigureOut">
              <a:rPr lang="pl-PL" smtClean="0"/>
              <a:pPr/>
              <a:t>2014-04-05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80D27C-B3EF-4AD2-B6DE-B14B734293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EBE4-AB11-4632-8BBB-BD951235FE07}" type="datetimeFigureOut">
              <a:rPr lang="pl-PL" smtClean="0"/>
              <a:pPr/>
              <a:t>2014-04-05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D27C-B3EF-4AD2-B6DE-B14B7342935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EBE4-AB11-4632-8BBB-BD951235FE07}" type="datetimeFigureOut">
              <a:rPr lang="pl-PL" smtClean="0"/>
              <a:pPr/>
              <a:t>2014-04-05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D27C-B3EF-4AD2-B6DE-B14B7342935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D3EBE4-AB11-4632-8BBB-BD951235FE07}" type="datetimeFigureOut">
              <a:rPr lang="pl-PL" smtClean="0"/>
              <a:pPr/>
              <a:t>2014-04-05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80D27C-B3EF-4AD2-B6DE-B14B7342935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EBE4-AB11-4632-8BBB-BD951235FE07}" type="datetimeFigureOut">
              <a:rPr lang="pl-PL" smtClean="0"/>
              <a:pPr/>
              <a:t>2014-04-05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0D27C-B3EF-4AD2-B6DE-B14B734293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D3EBE4-AB11-4632-8BBB-BD951235FE07}" type="datetimeFigureOut">
              <a:rPr lang="pl-PL" smtClean="0"/>
              <a:pPr/>
              <a:t>2014-04-05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80D27C-B3EF-4AD2-B6DE-B14B7342935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D3EBE4-AB11-4632-8BBB-BD951235FE07}" type="datetimeFigureOut">
              <a:rPr lang="pl-PL" smtClean="0"/>
              <a:pPr/>
              <a:t>2014-04-05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80D27C-B3EF-4AD2-B6DE-B14B7342935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CD3EBE4-AB11-4632-8BBB-BD951235FE07}" type="datetimeFigureOut">
              <a:rPr lang="pl-PL" smtClean="0"/>
              <a:pPr/>
              <a:t>2014-04-05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80D27C-B3EF-4AD2-B6DE-B14B7342935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539602"/>
          </a:xfrm>
        </p:spPr>
        <p:txBody>
          <a:bodyPr>
            <a:noAutofit/>
          </a:bodyPr>
          <a:lstStyle/>
          <a:p>
            <a:r>
              <a:rPr lang="pl-PL" sz="4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Redukcja masy ciała i tkanki tłuszczowej</a:t>
            </a:r>
            <a:endParaRPr lang="pl-PL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3608" y="3861048"/>
            <a:ext cx="8100392" cy="936104"/>
          </a:xfrm>
        </p:spPr>
        <p:txBody>
          <a:bodyPr>
            <a:noAutofit/>
          </a:bodyPr>
          <a:lstStyle/>
          <a:p>
            <a:r>
              <a:rPr lang="pl-PL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Szukanie optymalnych form aktywności fizycznej i strategii dietetycznych</a:t>
            </a:r>
            <a:endParaRPr lang="pl-PL" sz="3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20688" y="1536174"/>
            <a:ext cx="7479704" cy="48936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000" b="1" dirty="0" smtClean="0"/>
              <a:t>	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Różnice te dotyczą:</a:t>
            </a:r>
          </a:p>
          <a:p>
            <a:endParaRPr lang="pl-PL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400" b="1" dirty="0" smtClean="0">
                <a:latin typeface="Arial" pitchFamily="34" charset="0"/>
                <a:cs typeface="Arial" pitchFamily="34" charset="0"/>
              </a:rPr>
              <a:t>- nawyków żywieniowych,</a:t>
            </a:r>
          </a:p>
          <a:p>
            <a:r>
              <a:rPr lang="pl-PL" sz="2400" b="1" dirty="0" smtClean="0">
                <a:latin typeface="Arial" pitchFamily="34" charset="0"/>
                <a:cs typeface="Arial" pitchFamily="34" charset="0"/>
              </a:rPr>
              <a:t>- wizerunku własnego ciała,</a:t>
            </a:r>
          </a:p>
          <a:p>
            <a:r>
              <a:rPr lang="pl-PL" sz="2400" b="1" dirty="0" smtClean="0">
                <a:latin typeface="Arial" pitchFamily="34" charset="0"/>
                <a:cs typeface="Arial" pitchFamily="34" charset="0"/>
              </a:rPr>
              <a:t>- spoczynkowego tempa przemiany materii,</a:t>
            </a:r>
          </a:p>
          <a:p>
            <a:r>
              <a:rPr lang="pl-PL" sz="2400" b="1" dirty="0" smtClean="0">
                <a:latin typeface="Arial" pitchFamily="34" charset="0"/>
                <a:cs typeface="Arial" pitchFamily="34" charset="0"/>
              </a:rPr>
              <a:t>- spoczynkowej temperatury ciała,</a:t>
            </a:r>
          </a:p>
          <a:p>
            <a:r>
              <a:rPr lang="pl-PL" sz="2400" b="1" dirty="0" smtClean="0">
                <a:latin typeface="Arial" pitchFamily="34" charset="0"/>
                <a:cs typeface="Arial" pitchFamily="34" charset="0"/>
              </a:rPr>
              <a:t>- podwzgórzowej kontroli głodu i wydzielania wewnętrznego enzymów,</a:t>
            </a:r>
          </a:p>
          <a:p>
            <a:r>
              <a:rPr lang="pl-PL" sz="2400" b="1" dirty="0" smtClean="0">
                <a:latin typeface="Arial" pitchFamily="34" charset="0"/>
                <a:cs typeface="Arial" pitchFamily="34" charset="0"/>
              </a:rPr>
              <a:t>- ilości i aktywności enzymów lipolitycznych,</a:t>
            </a:r>
          </a:p>
          <a:p>
            <a:r>
              <a:rPr lang="pl-PL" sz="2400" b="1" dirty="0" smtClean="0">
                <a:latin typeface="Arial" pitchFamily="34" charset="0"/>
                <a:cs typeface="Arial" pitchFamily="34" charset="0"/>
              </a:rPr>
              <a:t>- ilości brązowej tkanki tłuszczowej,</a:t>
            </a:r>
          </a:p>
          <a:p>
            <a:r>
              <a:rPr lang="pl-PL" sz="2400" b="1" dirty="0" smtClean="0">
                <a:latin typeface="Arial" pitchFamily="34" charset="0"/>
                <a:cs typeface="Arial" pitchFamily="34" charset="0"/>
              </a:rPr>
              <a:t>- stopnia aktywności fizycznej,</a:t>
            </a:r>
          </a:p>
          <a:p>
            <a:r>
              <a:rPr lang="pl-PL" sz="2400" b="1" dirty="0" smtClean="0">
                <a:latin typeface="Arial" pitchFamily="34" charset="0"/>
                <a:cs typeface="Arial" pitchFamily="34" charset="0"/>
              </a:rPr>
              <a:t>-zaburzenia miedzy podażą, a wydatkiem energetycznym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pl-PL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11560" y="188640"/>
            <a:ext cx="792088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000" b="1" dirty="0" smtClean="0">
                <a:latin typeface="Arial" pitchFamily="34" charset="0"/>
                <a:cs typeface="Arial" pitchFamily="34" charset="0"/>
              </a:rPr>
              <a:t>Najnowsze badania wskazują na istnienie ZNACZNYCH różnic międzyosobniczych w zakresie uwarunkowań otyłości.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11560" y="4205987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Wyjątek „Jo - </a:t>
            </a:r>
            <a:r>
              <a:rPr lang="pl-PL" b="1" dirty="0" err="1" smtClean="0">
                <a:solidFill>
                  <a:srgbClr val="FF0000"/>
                </a:solidFill>
              </a:rPr>
              <a:t>Jo</a:t>
            </a:r>
            <a:r>
              <a:rPr lang="pl-PL" b="1" dirty="0" smtClean="0">
                <a:solidFill>
                  <a:srgbClr val="FF0000"/>
                </a:solidFill>
              </a:rPr>
              <a:t>” !!! 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	Częste obniżanie i wzrost masy ciała stymuluje tworzenie się nowych komórek tłuszczowych !!!</a:t>
            </a:r>
          </a:p>
          <a:p>
            <a:endParaRPr lang="pl-PL" b="1" dirty="0" smtClean="0">
              <a:solidFill>
                <a:srgbClr val="FF0000"/>
              </a:solidFill>
            </a:endParaRPr>
          </a:p>
          <a:p>
            <a:r>
              <a:rPr lang="pl-PL" b="1" dirty="0" smtClean="0"/>
              <a:t>	Badania wykazały, że u osób </a:t>
            </a:r>
            <a:r>
              <a:rPr lang="pl-PL" b="1" smtClean="0"/>
              <a:t>stosujących taki sposób </a:t>
            </a:r>
            <a:r>
              <a:rPr lang="pl-PL" b="1" dirty="0" smtClean="0"/>
              <a:t>odchudzania się ilość komórek tłuszczowych zwiększała </a:t>
            </a:r>
            <a:r>
              <a:rPr lang="pl-PL" b="1" smtClean="0"/>
              <a:t>się </a:t>
            </a:r>
            <a:r>
              <a:rPr lang="pl-PL" b="1" u="sng" smtClean="0"/>
              <a:t>nawet 3 </a:t>
            </a:r>
            <a:r>
              <a:rPr lang="pl-PL" b="1" u="sng" dirty="0" smtClean="0"/>
              <a:t>krotnie </a:t>
            </a:r>
            <a:r>
              <a:rPr lang="pl-PL" b="1" dirty="0" smtClean="0"/>
              <a:t>!</a:t>
            </a:r>
          </a:p>
          <a:p>
            <a:endParaRPr lang="pl-PL" dirty="0" smtClean="0">
              <a:solidFill>
                <a:srgbClr val="FF0000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043608" y="100856"/>
          <a:ext cx="7272808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8" name="AutoShape 2" descr="Dzieck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armiąc piersią do swojego menu stopniowo wprowadzaj nowe produkty i obserwuj czy dziecko nie ma na nie uczulenia. 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94597"/>
            <a:ext cx="3131839" cy="3163403"/>
          </a:xfrm>
          <a:prstGeom prst="rect">
            <a:avLst/>
          </a:prstGeom>
          <a:noFill/>
        </p:spPr>
      </p:pic>
      <p:pic>
        <p:nvPicPr>
          <p:cNvPr id="3082" name="Picture 10" descr="http://pu.i.wp.pl/bloog/97470631/54871334/635308574664912317_j2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7033"/>
            <a:ext cx="3132000" cy="3140968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467544" y="620688"/>
            <a:ext cx="7992888" cy="31393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b="1" dirty="0" smtClean="0"/>
              <a:t>	Tworzenie się nowych komórek tłuszczowych u człowieka przebiega w trzech fazach jego rozwoju:</a:t>
            </a:r>
          </a:p>
          <a:p>
            <a:endParaRPr lang="pl-PL" dirty="0" smtClean="0"/>
          </a:p>
          <a:p>
            <a:r>
              <a:rPr lang="pl-PL" b="1" dirty="0" smtClean="0"/>
              <a:t>- przed urodzeniem, podczas trzech ostatnich miesięcy ciąży,</a:t>
            </a:r>
          </a:p>
          <a:p>
            <a:pPr>
              <a:buFontTx/>
              <a:buChar char="-"/>
            </a:pPr>
            <a:r>
              <a:rPr lang="pl-PL" b="1" dirty="0" smtClean="0"/>
              <a:t> w pierwszym roku życia, po czym zwalnia do 10 roku życia,</a:t>
            </a:r>
          </a:p>
          <a:p>
            <a:pPr>
              <a:buFontTx/>
              <a:buChar char="-"/>
            </a:pPr>
            <a:r>
              <a:rPr lang="pl-PL" b="1" dirty="0" smtClean="0"/>
              <a:t>w okresie pokwitania.</a:t>
            </a:r>
          </a:p>
          <a:p>
            <a:pPr>
              <a:buFontTx/>
              <a:buChar char="-"/>
            </a:pPr>
            <a:endParaRPr lang="pl-PL" dirty="0" smtClean="0"/>
          </a:p>
          <a:p>
            <a:r>
              <a:rPr lang="pl-PL" b="1" dirty="0" smtClean="0"/>
              <a:t>	Jak wynika z tych informacji istotnym elementem zapobiegania otyłości jest  ilościowa i jakościowa kontrola diety kobiet będących w ciąży oraz karmiących dzieci w pierwszych miesiącach i latach życia.</a:t>
            </a:r>
          </a:p>
        </p:txBody>
      </p:sp>
      <p:sp>
        <p:nvSpPr>
          <p:cNvPr id="3076" name="AutoShape 4" descr="Dzieck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78" name="AutoShape 6" descr="Dzieck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80" name="AutoShape 8" descr="Dzieck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1.blomedia.pl/figeneration.pl/files/2012/05/fi-ewolucja-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796" y="3717032"/>
            <a:ext cx="8244408" cy="2609851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755576" y="548680"/>
            <a:ext cx="7632848" cy="3139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b="1" dirty="0" smtClean="0">
                <a:latin typeface="Arial Black" pitchFamily="34" charset="0"/>
                <a:cs typeface="Arial" pitchFamily="34" charset="0"/>
              </a:rPr>
              <a:t>	Dlaczego ewolucyjnie jesteśmy stworzeni do magazynowania tkanki tłuszczowej? I co to oznacza dla nas żyjących teraz?</a:t>
            </a:r>
          </a:p>
          <a:p>
            <a:endParaRPr lang="pl-PL" b="1" dirty="0" smtClean="0"/>
          </a:p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	Ludzie pierwotni często narażeni byli na wielotygodniowe okresy głodu, jednocześnie przemierzali setki kilometrów w poszukiwaniu pożywienia. O przetrwaniu decydowała zdolność do magazynowania tłuszczu w komórkach oraz umiejętne jego wykorzystanie w okresie głodu. </a:t>
            </a:r>
          </a:p>
          <a:p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zieck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557808" y="476672"/>
            <a:ext cx="8028384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	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Mechanizm pozostał do dziś, natomiast zmieniły się realia życia, automatyzacja pracy i łatwość dostępu do pożywienia. </a:t>
            </a:r>
          </a:p>
          <a:p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Mechanizm ten uruchamiany jest w momencie opuszczenia kilku posiłków lub przy drastycznej diecie i ma on na celu:</a:t>
            </a:r>
          </a:p>
          <a:p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maksymalne oszczędzanie rezerw tłuszczowych organizmu,</a:t>
            </a:r>
          </a:p>
          <a:p>
            <a:pPr>
              <a:buFontTx/>
              <a:buChar char="-"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 spalenie tkanki mięśniowej w celach energetycznych,</a:t>
            </a:r>
          </a:p>
          <a:p>
            <a:pPr>
              <a:buFontTx/>
              <a:buChar char="-"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 obniżenie PPM w celu globalnej oszczędności energii.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99592" y="3501008"/>
            <a:ext cx="7128792" cy="29238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b="1" u="sng" dirty="0" smtClean="0"/>
              <a:t>„Punkt krytyczny tkanki tłuszczowej”</a:t>
            </a:r>
          </a:p>
          <a:p>
            <a:pPr algn="ctr"/>
            <a:endParaRPr lang="pl-PL" b="1" dirty="0" smtClean="0"/>
          </a:p>
          <a:p>
            <a:r>
              <a:rPr lang="pl-PL" b="1" dirty="0" smtClean="0"/>
              <a:t>Genetycznie zakodowana wartość tkanki tłuszczowej w organizmie.</a:t>
            </a:r>
          </a:p>
          <a:p>
            <a:r>
              <a:rPr lang="pl-PL" b="1" dirty="0" smtClean="0"/>
              <a:t>Kiedy organizm przyzwyczai się do danego stopnia otłuszczenia to po diecie będzie dążył do powrotu do poprzedniego stanu. </a:t>
            </a:r>
          </a:p>
          <a:p>
            <a:endParaRPr lang="pl-PL" b="1" dirty="0" smtClean="0"/>
          </a:p>
          <a:p>
            <a:r>
              <a:rPr lang="pl-PL" sz="2000" b="1" dirty="0" smtClean="0">
                <a:solidFill>
                  <a:srgbClr val="FFFF00"/>
                </a:solidFill>
              </a:rPr>
              <a:t>Stąd tak wielka i rażąca NIESKUTECZNOŚĆ szybkich i „cudownych” diet!</a:t>
            </a:r>
            <a:endParaRPr lang="pl-PL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9512" y="0"/>
            <a:ext cx="8352928" cy="6876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PRZYKŁAD</a:t>
            </a:r>
          </a:p>
          <a:p>
            <a:endParaRPr lang="pl-PL" b="1" dirty="0" smtClean="0"/>
          </a:p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- Dobrze zbudowany mężczyzna o masie 90 kg i 20 % zawartości tkanki tłuszczowej. Zapotrzebowanie energetyczne 4000 kcal.</a:t>
            </a:r>
          </a:p>
          <a:p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Co robimy?</a:t>
            </a:r>
          </a:p>
          <a:p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1. Zwiększamy lub zmniejszamy ilość kalorii o 400-500 kcal.</a:t>
            </a:r>
          </a:p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2. Zmniejszamy drastycznie ilość kalorii o 2000 kcal.</a:t>
            </a:r>
          </a:p>
          <a:p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Reakcja organizmu!</a:t>
            </a:r>
          </a:p>
          <a:p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Ad1. </a:t>
            </a:r>
          </a:p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Organizm zachowuje homeostazę, nie uruchamia mechanizmów obronnych. Skład ciała nie wiele się zmienia. Zmiany są stopniowe.</a:t>
            </a:r>
          </a:p>
          <a:p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Ad2. </a:t>
            </a:r>
          </a:p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Organizm uruchamia mechanizmy obronne mające na celu przede wszystkim utrzymanie się przy życiu. Spala tkankę mięśniową, która zużywa za dużo energii, zwalnia metabolizm w pierwszych 24h o 15-30%, wywołuje stan ospałości i zmęczenia.</a:t>
            </a:r>
          </a:p>
          <a:p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W kilka TYGODNI mężczyzna schudł i waży 85 kg, ale nie zredukował tkanki tłuszczowej i teraz ma jej 20-23% 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e ściętym rogiem 4"/>
          <p:cNvSpPr/>
          <p:nvPr/>
        </p:nvSpPr>
        <p:spPr>
          <a:xfrm>
            <a:off x="1043608" y="4941168"/>
            <a:ext cx="7056784" cy="1152128"/>
          </a:xfrm>
          <a:prstGeom prst="snip1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ze ściętym rogiem 3"/>
          <p:cNvSpPr/>
          <p:nvPr/>
        </p:nvSpPr>
        <p:spPr>
          <a:xfrm>
            <a:off x="1062000" y="2852936"/>
            <a:ext cx="7020000" cy="1872000"/>
          </a:xfrm>
          <a:prstGeom prst="snip1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ze ściętym rogiem 2"/>
          <p:cNvSpPr/>
          <p:nvPr/>
        </p:nvSpPr>
        <p:spPr>
          <a:xfrm>
            <a:off x="1043608" y="764704"/>
            <a:ext cx="7056784" cy="1872000"/>
          </a:xfrm>
          <a:prstGeom prst="snip1Rect">
            <a:avLst>
              <a:gd name="adj" fmla="val 2708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971600" y="797511"/>
            <a:ext cx="7200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bg2">
                    <a:lumMod val="75000"/>
                  </a:schemeClr>
                </a:solidFill>
              </a:rPr>
              <a:t>Czy istnieje, zatem skuteczny sposób pozbycia się zbędnych kilogramów pociągający za sobą także utratę tkanki tłuszczowej?</a:t>
            </a:r>
          </a:p>
          <a:p>
            <a:endParaRPr lang="pl-PL" sz="28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pl-PL" sz="2800" dirty="0" smtClean="0">
                <a:solidFill>
                  <a:schemeClr val="bg2">
                    <a:lumMod val="75000"/>
                  </a:schemeClr>
                </a:solidFill>
              </a:rPr>
              <a:t>Czy można skutecznie walczyć z otyłością, posiadając genetyczne predyspozycje do gromadzenia nadmiaru tkanki tłuszczowej?</a:t>
            </a:r>
          </a:p>
          <a:p>
            <a:endParaRPr lang="pl-PL" sz="28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pl-PL" sz="2800" dirty="0" smtClean="0">
                <a:solidFill>
                  <a:schemeClr val="bg2">
                    <a:lumMod val="75000"/>
                  </a:schemeClr>
                </a:solidFill>
              </a:rPr>
              <a:t>Jak uniknąć syndromu „Jo-Jo” podczas okresu odchudzania?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-27384"/>
            <a:ext cx="9144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0070C0"/>
                </a:solidFill>
                <a:latin typeface="Arial Black" pitchFamily="34" charset="0"/>
              </a:rPr>
              <a:t>MECHANIZMY REDUKOWANIA TKANKI TŁUSZCZOWEJ</a:t>
            </a: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	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539552" y="1916832"/>
            <a:ext cx="7920880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latin typeface="Arial" pitchFamily="34" charset="0"/>
                <a:cs typeface="Arial" pitchFamily="34" charset="0"/>
              </a:rPr>
              <a:t>Istnieją 3 sposoby pozbycia się nadmiernych kilogramów tłuszczu z naszego organizmu: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539552" y="3284984"/>
          <a:ext cx="7488832" cy="3167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75556" y="766733"/>
            <a:ext cx="7992888" cy="50167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Energię zawartą w pożywieniu mierzymy w kaloriach. </a:t>
            </a:r>
          </a:p>
          <a:p>
            <a:endParaRPr lang="pl-PL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Im intensywniej człowiek ćwiczy i im cięższą pracę wykonują jego mięśnie, tym więcej zużywa energii. </a:t>
            </a:r>
          </a:p>
          <a:p>
            <a:endParaRPr lang="pl-PL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Możliwe jest więc zbilansowanie liczby spożywanych kalorii z tymi, które spalamy podczas określonego treningu czy pracy. </a:t>
            </a:r>
          </a:p>
          <a:p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Odkładanie się tkanki tłuszczowej uzależnione jest właśnie od tego bilansu!</a:t>
            </a:r>
          </a:p>
          <a:p>
            <a:endParaRPr lang="pl-PL" sz="20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Aby pozbyć się tłuszczu należy spalać więcej kalorii niż się ich spożywa!</a:t>
            </a:r>
          </a:p>
          <a:p>
            <a:endParaRPr lang="pl-PL" sz="20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Należy jeść mniej kalorii, albo podjąć wysiłek fizyczny, albo jedno i drugie :)</a:t>
            </a:r>
            <a:endParaRPr lang="pl-PL" sz="2000" b="1" u="sng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73578" y="966788"/>
            <a:ext cx="7596844" cy="49244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Ostre diety powodują spalanie mięśni, a nie tłuszczu!</a:t>
            </a:r>
          </a:p>
          <a:p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Wbrew powszechnie panującym opiniom tempo przemiany materii </a:t>
            </a:r>
            <a:r>
              <a:rPr lang="pl-PL" sz="2000" b="1" u="sng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nie spada wraz z wiekiem</a:t>
            </a:r>
            <a:r>
              <a:rPr lang="pl-PL" sz="2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, a spowodowane jest </a:t>
            </a:r>
            <a:r>
              <a:rPr lang="pl-PL" sz="2000" b="1" u="sng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brakiem aktywności fizycznej i spadkiem masy mięśniowej</a:t>
            </a:r>
            <a:r>
              <a:rPr lang="pl-PL" sz="2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pl-PL" sz="2000" b="1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0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Jest jedynie wspaniałą wymówką dla mężczyzn i kobiet w średnim wieku, które w ten sposób tłumaczą swoje zaokrąglone kształty.</a:t>
            </a:r>
          </a:p>
          <a:p>
            <a:endParaRPr lang="pl-PL" sz="2000" b="1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000" b="1" u="sng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Jednakże osoby wyjątkowo aktywne przechodzą przez wiek średni i starczy wyjątkowo dobrze i bez większych zmian w składzie ciała.</a:t>
            </a:r>
          </a:p>
          <a:p>
            <a:endParaRPr lang="pl-PL" u="sng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838200" y="992124"/>
            <a:ext cx="7467600" cy="4873752"/>
          </a:xfrm>
        </p:spPr>
        <p:txBody>
          <a:bodyPr anchor="ctr">
            <a:normAutofit lnSpcReduction="10000"/>
          </a:bodyPr>
          <a:lstStyle/>
          <a:p>
            <a:pPr marL="457200" indent="-457200">
              <a:lnSpc>
                <a:spcPct val="120000"/>
              </a:lnSpc>
              <a:buNone/>
            </a:pPr>
            <a:r>
              <a:rPr lang="pl-PL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Nadwaga i Otyłość.</a:t>
            </a:r>
          </a:p>
          <a:p>
            <a:pPr marL="457200" indent="-457200">
              <a:lnSpc>
                <a:spcPct val="120000"/>
              </a:lnSpc>
              <a:buNone/>
            </a:pPr>
            <a:r>
              <a:rPr lang="pl-PL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Normy otyłości i mechanizmy jej powstawania.</a:t>
            </a:r>
          </a:p>
          <a:p>
            <a:pPr marL="457200" indent="-457200">
              <a:lnSpc>
                <a:spcPct val="120000"/>
              </a:lnSpc>
              <a:buNone/>
            </a:pPr>
            <a:r>
              <a:rPr lang="pl-PL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Mechanizmy redukowania tkanki tłuszczowej.</a:t>
            </a:r>
          </a:p>
          <a:p>
            <a:pPr marL="457200" indent="-457200">
              <a:lnSpc>
                <a:spcPct val="120000"/>
              </a:lnSpc>
              <a:buNone/>
            </a:pPr>
            <a:r>
              <a:rPr lang="pl-PL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Rola aktywności fizycznej w procesie redukowania tkanki tłuszczowej.</a:t>
            </a:r>
          </a:p>
          <a:p>
            <a:pPr marL="457200" indent="-457200">
              <a:lnSpc>
                <a:spcPct val="120000"/>
              </a:lnSpc>
              <a:buNone/>
            </a:pPr>
            <a:r>
              <a:rPr lang="pl-PL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Energetyczna klasyfikacja ćwiczeń.</a:t>
            </a:r>
          </a:p>
          <a:p>
            <a:pPr marL="457200" indent="-457200">
              <a:lnSpc>
                <a:spcPct val="120000"/>
              </a:lnSpc>
              <a:buNone/>
            </a:pPr>
            <a:r>
              <a:rPr lang="pl-PL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Ogólne zasady treningu.</a:t>
            </a:r>
          </a:p>
          <a:p>
            <a:pPr marL="457200" indent="-457200">
              <a:lnSpc>
                <a:spcPct val="120000"/>
              </a:lnSpc>
              <a:buNone/>
            </a:pPr>
            <a:r>
              <a:rPr lang="pl-PL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Specyficzne zasady treningu.</a:t>
            </a:r>
          </a:p>
          <a:p>
            <a:pPr marL="457200" indent="-457200">
              <a:lnSpc>
                <a:spcPct val="120000"/>
              </a:lnSpc>
              <a:buNone/>
            </a:pPr>
            <a:r>
              <a:rPr lang="pl-PL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Strategia dietetyczna w trakcie redukowania tkanki tłuszczowej.</a:t>
            </a:r>
            <a:endParaRPr lang="pl-PL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pobr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0"/>
            <a:ext cx="2771800" cy="2664296"/>
          </a:xfrm>
          <a:prstGeom prst="rect">
            <a:avLst/>
          </a:prstGeom>
          <a:noFill/>
        </p:spPr>
      </p:pic>
      <p:pic>
        <p:nvPicPr>
          <p:cNvPr id="1027" name="Picture 3" descr="C:\Users\Acer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729361"/>
            <a:ext cx="2943225" cy="2128639"/>
          </a:xfrm>
          <a:prstGeom prst="rect">
            <a:avLst/>
          </a:prstGeom>
          <a:noFill/>
        </p:spPr>
      </p:pic>
      <p:pic>
        <p:nvPicPr>
          <p:cNvPr id="1028" name="Picture 4" descr="C:\Users\Acer\Desktop\para_cwic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0848"/>
            <a:ext cx="3024336" cy="2617093"/>
          </a:xfrm>
          <a:prstGeom prst="rect">
            <a:avLst/>
          </a:prstGeom>
          <a:noFill/>
        </p:spPr>
      </p:pic>
      <p:pic>
        <p:nvPicPr>
          <p:cNvPr id="1029" name="Picture 5" descr="C:\Users\Acer\Desktop\634611171096100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2050746"/>
            <a:ext cx="4032448" cy="2756509"/>
          </a:xfrm>
          <a:prstGeom prst="rect">
            <a:avLst/>
          </a:prstGeom>
          <a:noFill/>
        </p:spPr>
      </p:pic>
      <p:pic>
        <p:nvPicPr>
          <p:cNvPr id="1030" name="Picture 6" descr="C:\Users\Acer\Desktop\images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419872" cy="2132856"/>
          </a:xfrm>
          <a:prstGeom prst="rect">
            <a:avLst/>
          </a:prstGeom>
          <a:noFill/>
        </p:spPr>
      </p:pic>
      <p:pic>
        <p:nvPicPr>
          <p:cNvPr id="1031" name="Picture 7" descr="C:\Users\Acer\Desktop\trening-funkcjonalny-dla-osób-otyłych-foto-JBLM-MWR-Marketin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25145"/>
            <a:ext cx="3418038" cy="2132856"/>
          </a:xfrm>
          <a:prstGeom prst="rect">
            <a:avLst/>
          </a:prstGeom>
          <a:noFill/>
        </p:spPr>
      </p:pic>
      <p:pic>
        <p:nvPicPr>
          <p:cNvPr id="1032" name="Picture 8" descr="C:\Users\Acer\Desktop\images (4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33540" y="4725144"/>
            <a:ext cx="2910460" cy="2132856"/>
          </a:xfrm>
          <a:prstGeom prst="rect">
            <a:avLst/>
          </a:prstGeom>
          <a:noFill/>
        </p:spPr>
      </p:pic>
      <p:pic>
        <p:nvPicPr>
          <p:cNvPr id="1033" name="Picture 9" descr="C:\Users\Acer\Desktop\image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3625" y="2492896"/>
            <a:ext cx="3000375" cy="2316088"/>
          </a:xfrm>
          <a:prstGeom prst="rect">
            <a:avLst/>
          </a:prstGeom>
          <a:noFill/>
        </p:spPr>
      </p:pic>
      <p:pic>
        <p:nvPicPr>
          <p:cNvPr id="1034" name="Picture 10" descr="C:\Users\Acer\Desktop\images (3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800" y="0"/>
            <a:ext cx="3635896" cy="203577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-2738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ROLA AKTYWNOŚCI FIZYCZNEJ W PROCESIE REDUKOWANIA TKANKI TŁUSZCZOWEJ</a:t>
            </a:r>
            <a:endParaRPr lang="pl-PL" sz="3600" b="1" dirty="0">
              <a:solidFill>
                <a:srgbClr val="00B05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043608" y="1988840"/>
            <a:ext cx="6984776" cy="424731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Tkanka mięśniowa zużywa w spoczynku </a:t>
            </a:r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25% energii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całego organizmu. Dlatego osoba ćwicząca będzie w lepszej sytuacji niż nie ćwicząca ponieważ jej metabolizm spoczynkowy będzie wyższy.</a:t>
            </a:r>
          </a:p>
          <a:p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Badania pokazują, że </a:t>
            </a:r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systematyczne ćwiczenia fizyczne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wykonywane podczas diety odchudzającej </a:t>
            </a:r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pomagają:</a:t>
            </a:r>
          </a:p>
          <a:p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- zwiększyć wydatek energetyczny i spalić nadmiar kalorii,</a:t>
            </a:r>
          </a:p>
          <a:p>
            <a:pPr>
              <a:buFontTx/>
              <a:buChar char="-"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 przyspieszyć tempo metabolizmu,</a:t>
            </a:r>
          </a:p>
          <a:p>
            <a:pPr>
              <a:buFontTx/>
              <a:buChar char="-"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 ograniczyć spalanie białek mięśniowych,</a:t>
            </a:r>
          </a:p>
          <a:p>
            <a:pPr>
              <a:buFontTx/>
              <a:buChar char="-"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 wzmocnić mięśnie i układ kostny (profilaktyka osteoporozy)</a:t>
            </a:r>
          </a:p>
          <a:p>
            <a:pPr>
              <a:buFontTx/>
              <a:buChar char="-"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 wzmocnić układ krążeniowo-oddechowy</a:t>
            </a:r>
          </a:p>
          <a:p>
            <a:pPr>
              <a:buFontTx/>
              <a:buChar char="-"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 poprawić kondycję,</a:t>
            </a:r>
          </a:p>
          <a:p>
            <a:pPr>
              <a:buFontTx/>
              <a:buChar char="-"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 polepszyć samopoczucie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07604" y="843677"/>
            <a:ext cx="7128792" cy="517064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Ćwiczenia fizyczne są z pewnością najlepszym środkiem w walce z otyłością.</a:t>
            </a:r>
          </a:p>
          <a:p>
            <a:endParaRPr lang="pl-PL" sz="24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Jak wynika z sondaży tylko 3% osób rozpoczynających walkę z otyłością osiąga swój cel.</a:t>
            </a:r>
          </a:p>
          <a:p>
            <a:endParaRPr lang="pl-PL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4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Nadrzędnym celem ćwiczeń powinno być wywołanie trwałych zmian w metabolizmie pozwalających skutecznie spalać tłuszcz zarówno w trakcie jak i po wysiłku.</a:t>
            </a:r>
          </a:p>
          <a:p>
            <a:endParaRPr lang="pl-PL" sz="2400" b="1" u="sng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4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Jakie to ćwiczenia?</a:t>
            </a:r>
          </a:p>
          <a:p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-2738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ENERGETYCZNA KLASYFIKACJA ĆWICZEŃ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899592" y="1844824"/>
          <a:ext cx="710462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1223628" y="260648"/>
            <a:ext cx="6696744" cy="2016224"/>
          </a:xfrm>
          <a:prstGeom prst="roundRect">
            <a:avLst>
              <a:gd name="adj" fmla="val 1358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1259632" y="260648"/>
            <a:ext cx="66247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Ćwiczenia tlenowe regenerujące.</a:t>
            </a:r>
          </a:p>
          <a:p>
            <a:pPr algn="ctr"/>
            <a:r>
              <a:rPr lang="pl-PL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l-PL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Ćwiczenia pełnią rolę aktywnego wypoczynku o małej intensywności z tętnem 120-135 ud./min. większość energii pochodzi ze spalania tłuszczów.</a:t>
            </a:r>
          </a:p>
          <a:p>
            <a:r>
              <a:rPr lang="pl-PL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Przez pierwsze miesiące ćwiczeń stanowią one podstawę treningu u osób z dużą otyłością i słabą wydolnością. </a:t>
            </a:r>
            <a:endParaRPr lang="pl-PL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1223628" y="2488828"/>
            <a:ext cx="6696744" cy="2020292"/>
            <a:chOff x="1475656" y="3409831"/>
            <a:chExt cx="6696744" cy="2020292"/>
          </a:xfrm>
        </p:grpSpPr>
        <p:sp>
          <p:nvSpPr>
            <p:cNvPr id="4" name="Prostokąt zaokrąglony 3"/>
            <p:cNvSpPr/>
            <p:nvPr/>
          </p:nvSpPr>
          <p:spPr>
            <a:xfrm>
              <a:off x="1475656" y="3413899"/>
              <a:ext cx="6696744" cy="2016224"/>
            </a:xfrm>
            <a:prstGeom prst="roundRect">
              <a:avLst>
                <a:gd name="adj" fmla="val 1358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1511660" y="3409831"/>
              <a:ext cx="6624736" cy="187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latin typeface="Arial" pitchFamily="34" charset="0"/>
                  <a:cs typeface="Arial" pitchFamily="34" charset="0"/>
                </a:rPr>
                <a:t>Ćwiczenia tlenowe podtrzymujące.</a:t>
              </a:r>
            </a:p>
            <a:p>
              <a:pPr algn="ctr"/>
              <a:r>
                <a:rPr lang="pl-PL" sz="1600" b="1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r>
                <a:rPr lang="pl-PL" sz="1600" b="1" dirty="0" smtClean="0">
                  <a:latin typeface="Arial" pitchFamily="34" charset="0"/>
                  <a:cs typeface="Arial" pitchFamily="34" charset="0"/>
                </a:rPr>
                <a:t>Charakteryzują się średnią intensywnością  w przedziale tętna 140-150 ud./min.</a:t>
              </a:r>
            </a:p>
            <a:p>
              <a:r>
                <a:rPr lang="pl-PL" sz="1600" b="1" dirty="0" smtClean="0">
                  <a:latin typeface="Arial" pitchFamily="34" charset="0"/>
                  <a:cs typeface="Arial" pitchFamily="34" charset="0"/>
                </a:rPr>
                <a:t>Stanowią kolejny etap ćwiczeń dla osób z nadwagą i otyłością, </a:t>
              </a:r>
            </a:p>
            <a:p>
              <a:r>
                <a:rPr lang="pl-PL" sz="1600" b="1" dirty="0" smtClean="0">
                  <a:latin typeface="Arial" pitchFamily="34" charset="0"/>
                  <a:cs typeface="Arial" pitchFamily="34" charset="0"/>
                </a:rPr>
                <a:t>energia czerpana do pracy w dalszym ciągu pochodzi w większości ze spalania rezerw tłuszczowych.</a:t>
              </a:r>
              <a:endParaRPr lang="pl-PL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1187624" y="4725144"/>
            <a:ext cx="6714746" cy="2062103"/>
            <a:chOff x="1457654" y="3413899"/>
            <a:chExt cx="6714746" cy="2062103"/>
          </a:xfrm>
        </p:grpSpPr>
        <p:sp>
          <p:nvSpPr>
            <p:cNvPr id="10" name="Prostokąt zaokrąglony 9"/>
            <p:cNvSpPr/>
            <p:nvPr/>
          </p:nvSpPr>
          <p:spPr>
            <a:xfrm>
              <a:off x="1475656" y="3413899"/>
              <a:ext cx="6696744" cy="2016224"/>
            </a:xfrm>
            <a:prstGeom prst="roundRect">
              <a:avLst>
                <a:gd name="adj" fmla="val 13581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1457654" y="3413899"/>
              <a:ext cx="6696744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latin typeface="Arial" pitchFamily="34" charset="0"/>
                  <a:cs typeface="Arial" pitchFamily="34" charset="0"/>
                </a:rPr>
                <a:t>Ćwiczenia tlenowe kształtujące.</a:t>
              </a:r>
            </a:p>
            <a:p>
              <a:pPr algn="ctr"/>
              <a:endParaRPr lang="pl-PL" sz="1600" b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pl-PL" sz="1600" b="1" dirty="0" smtClean="0">
                  <a:latin typeface="Arial" pitchFamily="34" charset="0"/>
                  <a:cs typeface="Arial" pitchFamily="34" charset="0"/>
                </a:rPr>
                <a:t>Oparte są na umiarkowanie dużej intensywności w przedziale tętna 155-165 ud./min. </a:t>
              </a:r>
            </a:p>
            <a:p>
              <a:r>
                <a:rPr lang="pl-PL" sz="1600" b="1" dirty="0" smtClean="0">
                  <a:latin typeface="Arial" pitchFamily="34" charset="0"/>
                  <a:cs typeface="Arial" pitchFamily="34" charset="0"/>
                </a:rPr>
                <a:t>Energia do pracy w większości lub nawet całości pochodzi ze spalania glikogenu. </a:t>
              </a:r>
            </a:p>
            <a:p>
              <a:r>
                <a:rPr lang="pl-PL" sz="1600" b="1" dirty="0" smtClean="0">
                  <a:latin typeface="Arial" pitchFamily="34" charset="0"/>
                  <a:cs typeface="Arial" pitchFamily="34" charset="0"/>
                </a:rPr>
                <a:t>Istotnie poprawiają wydolność krążeniowo-oddechową.</a:t>
              </a:r>
            </a:p>
            <a:p>
              <a:pPr algn="ctr"/>
              <a:r>
                <a:rPr lang="pl-PL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NIE DLA POCZĄTKUJĄCYCH I OSÓB Z NADWAGĄ!!!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404664"/>
            <a:ext cx="7344816" cy="375487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Jakie ćwiczenia wybrać aby były aerobowe?</a:t>
            </a:r>
          </a:p>
          <a:p>
            <a:endParaRPr lang="pl-PL" sz="20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Dobrane do możliwości i preferencji ćwiczącego.</a:t>
            </a:r>
          </a:p>
          <a:p>
            <a:endParaRPr lang="pl-PL" sz="2000" b="1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Bieg lekkoatletyczny, jazda na rowerze szosowym lub stacjonarnym, ćwiczenia na bieżni, stepperze, orbitreku, wiosłowanie, pływanie, Nordic Walking, zajęcia w grupach.</a:t>
            </a:r>
          </a:p>
          <a:p>
            <a:endParaRPr lang="pl-PL" sz="2000" b="1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Aby ćwiczenie było aerobowe musi po prostu trwać nieprzerwanie przynajmniej kilkanaście minut, </a:t>
            </a:r>
          </a:p>
          <a:p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być rytmiczne i angażować duże grupy mięśniowe.</a:t>
            </a:r>
          </a:p>
          <a:p>
            <a:endParaRPr lang="pl-P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3" descr="cardio-exercises.jpg"/>
          <p:cNvPicPr>
            <a:picLocks noChangeAspect="1"/>
          </p:cNvPicPr>
          <p:nvPr/>
        </p:nvPicPr>
        <p:blipFill>
          <a:blip r:embed="rId2" cstate="print"/>
          <a:srcRect b="6945"/>
          <a:stretch>
            <a:fillRect/>
          </a:stretch>
        </p:blipFill>
        <p:spPr>
          <a:xfrm>
            <a:off x="1298489" y="4221088"/>
            <a:ext cx="6547023" cy="26369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63331" y="2405787"/>
            <a:ext cx="7572907" cy="35394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WZÓR</a:t>
            </a:r>
          </a:p>
          <a:p>
            <a:pPr algn="ctr"/>
            <a:endParaRPr lang="pl-PL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220 – wiek x 70-75% = HRmax</a:t>
            </a:r>
          </a:p>
          <a:p>
            <a:pPr algn="ctr"/>
            <a:endParaRPr lang="pl-PL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Przykład:</a:t>
            </a:r>
          </a:p>
          <a:p>
            <a:pPr algn="ctr"/>
            <a:endParaRPr lang="pl-PL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220 -29lat x 70-75% = 133-143 ud./min.</a:t>
            </a:r>
            <a:endParaRPr lang="pl-PL" sz="3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537547" y="764704"/>
            <a:ext cx="6068905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pl-PL" sz="2800" dirty="0" smtClean="0">
                <a:latin typeface="Arial Black" pitchFamily="34" charset="0"/>
                <a:cs typeface="Arial" pitchFamily="34" charset="0"/>
              </a:rPr>
              <a:t>Jak obliczyć potrzebne tętno?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15616" y="1059121"/>
            <a:ext cx="6912768" cy="52322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pl-P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Zasada świadomości i aktywności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. Odpowiednie ukierunkowanie na cele i zadania, porównywanie swoich wyników z innymi, szukanie najlepszych form aktywności.</a:t>
            </a:r>
          </a:p>
          <a:p>
            <a:pPr marL="342900" indent="-342900"/>
            <a:r>
              <a:rPr lang="pl-P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Zasada systematyczności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. Planowanie logicznego porządku treningów. </a:t>
            </a:r>
          </a:p>
          <a:p>
            <a:pPr marL="342900" indent="-342900"/>
            <a:r>
              <a:rPr lang="pl-P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Zasada trwałości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. Stosowanie metod i środków dających trwałe efekty, przechodzenie do kolejnych zadań po opanowaniu i utrwaleniu poprzednich. Zachowanie odpowiednich przerw miedzy treningami.</a:t>
            </a:r>
          </a:p>
          <a:p>
            <a:pPr marL="342900" indent="-342900"/>
            <a:r>
              <a:rPr lang="pl-P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Zasada indywidualizacji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. Organizowanie zajęć treningowych w oparciu o głęboko znajomość organizmu ćwiczącego. 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0" y="-2738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 smtClean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Ogólne zasady treningu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2028904"/>
            <a:ext cx="7776864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l-PL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Zasada stałego wzrostu obciążeń. </a:t>
            </a:r>
          </a:p>
          <a:p>
            <a:pPr marL="342900" indent="-342900">
              <a:buAutoNum type="arabicPeriod"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Zasada ciągłości treningu - brak dłuższych przerw w treningu, cofanie się efektów treningu.</a:t>
            </a:r>
          </a:p>
          <a:p>
            <a:pPr marL="342900" indent="-342900">
              <a:buAutoNum type="arabicPeriod"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Zasada cykliczności treningu - tygodniowej, miesięcznej, rocznej.</a:t>
            </a:r>
          </a:p>
          <a:p>
            <a:pPr marL="342900" indent="-342900">
              <a:buAutoNum type="arabicPeriod"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Zasada zmiennego charakteru obciążeń - rotacja składowymi treningu, objętością i intensywnością.</a:t>
            </a:r>
            <a:endParaRPr lang="pl-PL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" y="-2738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Specyficzne zasady treningowe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-2738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Strategia dietetyczna w trakcie redukowania tkanki tłuszczowej.</a:t>
            </a:r>
            <a:endParaRPr lang="pl-PL" sz="3600" b="1" dirty="0" smtClean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88031" y="1484784"/>
            <a:ext cx="8388425" cy="16312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Arial" pitchFamily="34" charset="0"/>
                <a:cs typeface="Arial" pitchFamily="34" charset="0"/>
              </a:rPr>
              <a:t>Poniżej przedstawiam w 10 punktach strategie dietetyczno-treningowe, których przestrzeganie pozwoli na skuteczne i trwałe zredukowanie masy ciała i nadmiaru tkanki tłuszczowej bez cielesnych i psychicznych tortur, które towarzyszą skrajnym, niskokalorycznym dietom.</a:t>
            </a:r>
            <a:endParaRPr lang="pl-PL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az 4" descr="piramidazywienia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212976"/>
            <a:ext cx="7278786" cy="3600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 anchor="ctr">
            <a:noAutofit/>
          </a:bodyPr>
          <a:lstStyle/>
          <a:p>
            <a:pPr algn="ctr"/>
            <a:r>
              <a:rPr lang="pl-PL" sz="4400" dirty="0" smtClean="0">
                <a:solidFill>
                  <a:srgbClr val="0070C0"/>
                </a:solidFill>
                <a:latin typeface="Arial Black" pitchFamily="34" charset="0"/>
              </a:rPr>
              <a:t>NADWAGA ≠ OTYŁOŚĆ</a:t>
            </a:r>
            <a:endParaRPr lang="pl-PL" sz="4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2290" name="Picture 2" descr="Jennie Runk w reklamie H&amp;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1773256"/>
            <a:ext cx="3312367" cy="3960000"/>
          </a:xfrm>
          <a:prstGeom prst="rect">
            <a:avLst/>
          </a:prstGeom>
          <a:noFill/>
        </p:spPr>
      </p:pic>
      <p:pic>
        <p:nvPicPr>
          <p:cNvPr id="12292" name="Picture 4" descr="http://www.vitalab.pl/blog/wp-content/uploads/2010/07/iStock_000012453045X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71573"/>
            <a:ext cx="3240000" cy="396168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 flipH="1">
            <a:off x="1079612" y="612845"/>
            <a:ext cx="6984776" cy="5632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Wyeliminowanie z diety wysokoprzetworzonych produktów.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(Słodycze, wędliny- zastąpić owocami, świeżym mięsem drobiowym i rybami).</a:t>
            </a:r>
          </a:p>
          <a:p>
            <a:pPr marL="342900" indent="-342900">
              <a:buAutoNum type="arabicPeriod"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Ograniczenie spożycia tłuszczów do 10-15% całkowitej wartości kalorycznej diety , białka do 20-25%, a węglowodanów do 65%.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Taki rozkład składników gwarantuje odpowiednią ilość budulca i energii oraz pozwala ograniczyć ilość spożywanego tłuszczu. Spożywaj produkty zbożowe, warzywa, owoce, ryż i kaszę, chudy drób, wołowinę, jaja, ryby i produkty mleczne.</a:t>
            </a:r>
          </a:p>
          <a:p>
            <a:pPr marL="342900" indent="-342900">
              <a:buAutoNum type="arabicPeriod"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Picie 2-3 litrów wody.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Bez niej nie zachodzą żadne reakcje chemiczne. A jej niedobór ogranicza możliwości wysiłkowe, regeneracyjne oraz spalanie tłuszczów.</a:t>
            </a:r>
          </a:p>
          <a:p>
            <a:pPr marL="342900" indent="-342900">
              <a:buAutoNum type="arabicPeriod"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Spożywanie pokarmów bogatych w błonnik.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Reguluje procesy trawienne, ogranicza wchłanianie tłuszczów, zmniejsza poziom cholesterolu we krwi. Spożywaj płatki owsiane, produkty zbożowe i owoce.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35596" y="751344"/>
            <a:ext cx="7272808" cy="53553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/>
            <a:r>
              <a:rPr lang="pl-PL" b="1" dirty="0" smtClean="0">
                <a:latin typeface="Arial" pitchFamily="34" charset="0"/>
                <a:cs typeface="Arial" pitchFamily="34" charset="0"/>
              </a:rPr>
              <a:t>5. Spożywaj śniadania jak król, obiady jak książę i kolację jak ubogi sługa.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Zachowasz naturalny rytm organizmu i jego metabolizmu dobowego.</a:t>
            </a:r>
          </a:p>
          <a:p>
            <a:pPr marL="342900" indent="-342900"/>
            <a:r>
              <a:rPr lang="pl-PL" b="1" dirty="0" smtClean="0">
                <a:latin typeface="Arial" pitchFamily="34" charset="0"/>
                <a:cs typeface="Arial" pitchFamily="34" charset="0"/>
              </a:rPr>
              <a:t>6. Spożywanie małych częstych posiłków.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Jeść 4-6 małych posiłków co pozwala ustabilizować poziom cukru we krwi i poprawić stan psychiczny. Spożywać wolno, dokładnie przeżuwając.</a:t>
            </a:r>
          </a:p>
          <a:p>
            <a:pPr marL="342900" indent="-342900">
              <a:buAutoNum type="arabicPeriod"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pl-PL" b="1" dirty="0" smtClean="0">
                <a:latin typeface="Arial" pitchFamily="34" charset="0"/>
                <a:cs typeface="Arial" pitchFamily="34" charset="0"/>
              </a:rPr>
              <a:t>7. Rozdzielanie posiłków o charakterze białkowym i węglowodanowym.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Białko trawi się w środowisku kwaśnym, węglowodany w zasadowym lub neutralnym. </a:t>
            </a:r>
          </a:p>
          <a:p>
            <a:pPr marL="342900" indent="-342900">
              <a:buAutoNum type="arabicPeriod"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pl-PL" b="1" dirty="0" smtClean="0">
                <a:latin typeface="Arial" pitchFamily="34" charset="0"/>
                <a:cs typeface="Arial" pitchFamily="34" charset="0"/>
              </a:rPr>
              <a:t>8. Cykliczne i stopniowe redukowanie kalorii.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 200-300kcal do póki postępy się nie zatrzymania.</a:t>
            </a:r>
          </a:p>
          <a:p>
            <a:pPr marL="342900" indent="-342900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pl-PL" b="1" dirty="0" smtClean="0">
                <a:latin typeface="Arial" pitchFamily="34" charset="0"/>
                <a:cs typeface="Arial" pitchFamily="34" charset="0"/>
              </a:rPr>
              <a:t>9. Regularne wykonywanie ćwiczeń tlenowych (aerobowych)</a:t>
            </a:r>
          </a:p>
          <a:p>
            <a:pPr marL="342900" indent="-342900"/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pl-PL" b="1" dirty="0" smtClean="0">
                <a:latin typeface="Arial" pitchFamily="34" charset="0"/>
                <a:cs typeface="Arial" pitchFamily="34" charset="0"/>
              </a:rPr>
              <a:t>10. Systematyczne wykonywanie ćwiczeń siłowych (anaerobowych).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cer\Desktop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3600000"/>
          </a:xfrm>
          <a:prstGeom prst="rect">
            <a:avLst/>
          </a:prstGeom>
          <a:noFill/>
        </p:spPr>
      </p:pic>
      <p:pic>
        <p:nvPicPr>
          <p:cNvPr id="1028" name="Picture 4" descr="C:\Users\Acer\Desktop\przd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7445" y="0"/>
            <a:ext cx="4896555" cy="3600000"/>
          </a:xfrm>
          <a:prstGeom prst="rect">
            <a:avLst/>
          </a:prstGeom>
          <a:noFill/>
        </p:spPr>
      </p:pic>
      <p:pic>
        <p:nvPicPr>
          <p:cNvPr id="1029" name="Picture 5" descr="C:\Users\Acer\Desktop\images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9"/>
            <a:ext cx="4680000" cy="3356991"/>
          </a:xfrm>
          <a:prstGeom prst="rect">
            <a:avLst/>
          </a:prstGeom>
          <a:noFill/>
        </p:spPr>
      </p:pic>
      <p:pic>
        <p:nvPicPr>
          <p:cNvPr id="1030" name="Picture 6" descr="C:\Users\Acer\Desktop\502baad33d387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01008"/>
            <a:ext cx="4499992" cy="33569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87624" y="1259175"/>
            <a:ext cx="6768752" cy="43396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4800" dirty="0" smtClean="0">
                <a:latin typeface="Arial Black" pitchFamily="34" charset="0"/>
              </a:rPr>
              <a:t>Dziękuję za uwagę </a:t>
            </a:r>
          </a:p>
          <a:p>
            <a:pPr algn="ctr"/>
            <a:r>
              <a:rPr lang="pl-PL" sz="4800" dirty="0" smtClean="0">
                <a:solidFill>
                  <a:srgbClr val="FFFF00"/>
                </a:solidFill>
                <a:latin typeface="Arial Black" pitchFamily="34" charset="0"/>
                <a:sym typeface="Wingdings" pitchFamily="2" charset="2"/>
              </a:rPr>
              <a:t></a:t>
            </a:r>
            <a:endParaRPr lang="pl-PL" sz="48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Materiał opracował i przygotował:</a:t>
            </a:r>
          </a:p>
          <a:p>
            <a:endParaRPr lang="pl-PL" dirty="0" smtClean="0"/>
          </a:p>
          <a:p>
            <a:r>
              <a:rPr lang="pl-PL" dirty="0" smtClean="0"/>
              <a:t>Technik Żywienia, </a:t>
            </a:r>
            <a:r>
              <a:rPr lang="pl-PL" smtClean="0"/>
              <a:t>Instruktor Personalny, Nordic </a:t>
            </a:r>
            <a:r>
              <a:rPr lang="pl-PL" dirty="0" smtClean="0"/>
              <a:t>Walking</a:t>
            </a:r>
          </a:p>
          <a:p>
            <a:pPr algn="r"/>
            <a:endParaRPr lang="pl-PL" b="1" dirty="0" smtClean="0"/>
          </a:p>
          <a:p>
            <a:pPr algn="r"/>
            <a:r>
              <a:rPr lang="pl-PL" sz="2000" b="1" dirty="0" smtClean="0"/>
              <a:t>Tomasz Zubkowicz</a:t>
            </a:r>
            <a:endParaRPr lang="pl-PL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63588" y="381431"/>
            <a:ext cx="7416824" cy="33547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4400" b="1" dirty="0" smtClean="0">
                <a:solidFill>
                  <a:srgbClr val="FF0000"/>
                </a:solidFill>
              </a:rPr>
              <a:t>NAD</a:t>
            </a:r>
            <a:r>
              <a:rPr lang="pl-PL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WAGA</a:t>
            </a:r>
          </a:p>
          <a:p>
            <a:pPr algn="ctr"/>
            <a:endParaRPr lang="pl-PL" sz="2400" b="1" dirty="0" smtClean="0"/>
          </a:p>
          <a:p>
            <a:r>
              <a:rPr lang="pl-PL" sz="2400" b="1" dirty="0" smtClean="0"/>
              <a:t>	U człowieka występuje wtedy, gdy </a:t>
            </a:r>
            <a:r>
              <a:rPr lang="pl-PL" sz="2400" b="1" u="sng" dirty="0" smtClean="0"/>
              <a:t>przekroczone zostają pewne normy wagowe </a:t>
            </a:r>
            <a:r>
              <a:rPr lang="pl-PL" sz="2400" b="1" dirty="0" smtClean="0"/>
              <a:t>ustalone przez światowe lub krajowe organizacje zdrowia dla obu płci z uwzględnieniem przedziałów wiekowych i wysokości ciała. </a:t>
            </a:r>
            <a:endParaRPr lang="pl-PL" sz="24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879304" y="4005064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</a:rPr>
              <a:t>Jednym z takich wskaźników jest wskaźnik masy ciał BMI (ang. Body Mass Index)</a:t>
            </a:r>
            <a:endParaRPr lang="pl-PL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270" name="Picture 6" descr="http://ekotarg.pl/img/articles/content/analizaskladuciala/wz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869160"/>
            <a:ext cx="3495675" cy="1219201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2735796" y="616530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FF0000"/>
                </a:solidFill>
              </a:rPr>
              <a:t>NIEDOKŁADNY !!!</a:t>
            </a:r>
            <a:endParaRPr lang="pl-PL" sz="2800" dirty="0">
              <a:solidFill>
                <a:srgbClr val="FF0000"/>
              </a:solidFill>
            </a:endParaRPr>
          </a:p>
        </p:txBody>
      </p:sp>
      <p:pic>
        <p:nvPicPr>
          <p:cNvPr id="6" name="Picture 2" descr="Jennie Runk w reklamie H&amp;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2101357" cy="25122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lik:Body mass index chart pl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537" y="345281"/>
            <a:ext cx="7400926" cy="61674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782579" y="1059121"/>
            <a:ext cx="757884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/>
              <a:t>O</a:t>
            </a:r>
            <a:r>
              <a:rPr lang="pl-PL" sz="4400" b="1" dirty="0" smtClean="0">
                <a:solidFill>
                  <a:srgbClr val="FF0000"/>
                </a:solidFill>
              </a:rPr>
              <a:t>TY</a:t>
            </a:r>
            <a:r>
              <a:rPr lang="pl-PL" sz="4400" b="1" dirty="0" smtClean="0"/>
              <a:t>ŁOŚ</a:t>
            </a:r>
            <a:r>
              <a:rPr lang="pl-PL" sz="4400" b="1" dirty="0" smtClean="0">
                <a:solidFill>
                  <a:srgbClr val="FF0000"/>
                </a:solidFill>
              </a:rPr>
              <a:t>Ć</a:t>
            </a:r>
          </a:p>
          <a:p>
            <a:pPr algn="ctr"/>
            <a:endParaRPr lang="pl-PL" b="1" dirty="0" smtClean="0"/>
          </a:p>
          <a:p>
            <a:r>
              <a:rPr lang="pl-PL" sz="2400" b="1" dirty="0" smtClean="0"/>
              <a:t>	Stan </a:t>
            </a:r>
            <a:r>
              <a:rPr lang="pl-PL" sz="2400" b="1" u="sng" dirty="0" smtClean="0"/>
              <a:t>patologiczny</a:t>
            </a:r>
            <a:r>
              <a:rPr lang="pl-PL" sz="2400" b="1" dirty="0" smtClean="0"/>
              <a:t> organizmu, który cechuje znaczna nadwaga spowodowana nadmiernym OTŁUSZCZENIEM organizmu. </a:t>
            </a:r>
          </a:p>
          <a:p>
            <a:endParaRPr lang="pl-PL" sz="2400" b="1" dirty="0"/>
          </a:p>
          <a:p>
            <a:r>
              <a:rPr lang="pl-PL" sz="2400" b="1" dirty="0" smtClean="0"/>
              <a:t>Kryterium i wyznacznikiem otyłości nie jest masa ciała, a </a:t>
            </a:r>
            <a:r>
              <a:rPr lang="pl-PL" sz="2400" b="1" u="sng" dirty="0" smtClean="0"/>
              <a:t>% zawartość </a:t>
            </a:r>
          </a:p>
          <a:p>
            <a:r>
              <a:rPr lang="pl-PL" sz="2400" b="1" u="sng" dirty="0" smtClean="0"/>
              <a:t>tkanki tłuszczowej w stosunku </a:t>
            </a:r>
          </a:p>
          <a:p>
            <a:r>
              <a:rPr lang="pl-PL" sz="2400" b="1" u="sng" dirty="0" smtClean="0"/>
              <a:t>do całej masy ciała. </a:t>
            </a:r>
          </a:p>
          <a:p>
            <a:endParaRPr lang="pl-PL" sz="2400" b="1" dirty="0"/>
          </a:p>
          <a:p>
            <a:r>
              <a:rPr lang="pl-PL" sz="2400" b="1" dirty="0" smtClean="0"/>
              <a:t>Do pomiaru tkanki tłuszczowej</a:t>
            </a:r>
          </a:p>
          <a:p>
            <a:r>
              <a:rPr lang="pl-PL" sz="2400" b="1" dirty="0" smtClean="0"/>
              <a:t> wykorzystuje się specjalistyczne</a:t>
            </a:r>
          </a:p>
          <a:p>
            <a:r>
              <a:rPr lang="pl-PL" sz="2400" b="1" dirty="0" smtClean="0"/>
              <a:t> urządzenia.</a:t>
            </a:r>
            <a:endParaRPr lang="pl-PL" sz="2400" b="1" dirty="0"/>
          </a:p>
        </p:txBody>
      </p:sp>
      <p:pic>
        <p:nvPicPr>
          <p:cNvPr id="4" name="Picture 4" descr="http://www.vitalab.pl/blog/wp-content/uploads/2010/07/iStock_000012453045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216585"/>
            <a:ext cx="2160240" cy="26414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755576" y="620688"/>
            <a:ext cx="7416824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000" b="1" dirty="0" smtClean="0"/>
              <a:t>	Tu również ustalono pewne normy, według których klasyfikuje się stopień otyłości i są one o wiele dokładniejsze od przedstawionych powyżej norm wagowych.</a:t>
            </a:r>
            <a:endParaRPr lang="pl-PL" sz="2000" b="1" dirty="0"/>
          </a:p>
        </p:txBody>
      </p:sp>
      <p:pic>
        <p:nvPicPr>
          <p:cNvPr id="4" name="Picture 2" descr="wskaznik bmi Wskaźnik B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7657627" cy="45797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47564" y="2780928"/>
            <a:ext cx="7848872" cy="2844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200" b="1" u="sng" dirty="0" smtClean="0">
                <a:latin typeface="Arial Narrow" pitchFamily="34" charset="0"/>
              </a:rPr>
              <a:t>Zachowaj te normy do 50 roku życia</a:t>
            </a:r>
            <a:r>
              <a:rPr lang="pl-PL" sz="2200" b="1" dirty="0" smtClean="0">
                <a:latin typeface="Arial Narrow" pitchFamily="34" charset="0"/>
              </a:rPr>
              <a:t>, a cieszyć się będziesz wyjątkową sprawnością i wydolnością fizyczną.</a:t>
            </a:r>
          </a:p>
          <a:p>
            <a:endParaRPr lang="pl-PL" sz="2200" b="1" dirty="0" smtClean="0">
              <a:latin typeface="Arial Narrow" pitchFamily="34" charset="0"/>
            </a:endParaRPr>
          </a:p>
          <a:p>
            <a:r>
              <a:rPr lang="pl-PL" sz="2200" b="1" dirty="0" smtClean="0">
                <a:latin typeface="Arial Narrow" pitchFamily="34" charset="0"/>
              </a:rPr>
              <a:t>	Po 50 roku życia </a:t>
            </a:r>
            <a:r>
              <a:rPr lang="pl-PL" sz="2200" b="1" u="sng" dirty="0" smtClean="0">
                <a:latin typeface="Arial Narrow" pitchFamily="34" charset="0"/>
              </a:rPr>
              <a:t>można tę normę zwiększyć o 5% </a:t>
            </a:r>
            <a:r>
              <a:rPr lang="pl-PL" sz="2200" b="1" dirty="0" smtClean="0">
                <a:latin typeface="Arial Narrow" pitchFamily="34" charset="0"/>
              </a:rPr>
              <a:t>w przypadku obu płci. </a:t>
            </a:r>
          </a:p>
          <a:p>
            <a:endParaRPr lang="pl-PL" sz="2200" b="1" dirty="0" smtClean="0">
              <a:latin typeface="Arial Narrow" pitchFamily="34" charset="0"/>
            </a:endParaRPr>
          </a:p>
          <a:p>
            <a:r>
              <a:rPr lang="pl-PL" sz="2200" b="1" dirty="0" smtClean="0"/>
              <a:t>	Skąd się biorą nadwaga i otyłość?</a:t>
            </a:r>
          </a:p>
          <a:p>
            <a:r>
              <a:rPr lang="pl-PL" sz="2200" b="1" dirty="0" smtClean="0"/>
              <a:t>Czy można je zwalczyć i jakimi sposobami?</a:t>
            </a:r>
          </a:p>
          <a:p>
            <a:r>
              <a:rPr lang="pl-PL" dirty="0" smtClean="0"/>
              <a:t> 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0" y="-2738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 smtClean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NORMY OTYŁOŚCI</a:t>
            </a:r>
          </a:p>
        </p:txBody>
      </p:sp>
      <p:sp>
        <p:nvSpPr>
          <p:cNvPr id="5" name="Prostokąt 4"/>
          <p:cNvSpPr/>
          <p:nvPr/>
        </p:nvSpPr>
        <p:spPr>
          <a:xfrm>
            <a:off x="1691680" y="1486525"/>
            <a:ext cx="516632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Mężczyźni – do 15 % tkanki tłuszczowej</a:t>
            </a:r>
          </a:p>
          <a:p>
            <a:pPr algn="ctr"/>
            <a:r>
              <a:rPr lang="pl-P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Kobiety – do 25 % tkanki tłuszczowej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692696"/>
            <a:ext cx="7632848" cy="34470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b="1" dirty="0" smtClean="0"/>
              <a:t>	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Do niedawna sądzono, że otyłość powstaje wyłącznie przez nadmiar spożywanego pokarmu.</a:t>
            </a:r>
          </a:p>
          <a:p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000" b="1" dirty="0" smtClean="0">
                <a:latin typeface="Arial" pitchFamily="34" charset="0"/>
                <a:cs typeface="Arial" pitchFamily="34" charset="0"/>
              </a:rPr>
              <a:t>	Obecnie uważa się, że problem jest o wiele bardziej złożony, a na jego pogłębianie się mają wpływ czynniki:</a:t>
            </a:r>
          </a:p>
          <a:p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000" b="1" dirty="0" smtClean="0">
                <a:latin typeface="Arial" pitchFamily="34" charset="0"/>
                <a:cs typeface="Arial" pitchFamily="34" charset="0"/>
              </a:rPr>
              <a:t>- genetyczne,</a:t>
            </a:r>
          </a:p>
          <a:p>
            <a:r>
              <a:rPr lang="pl-PL" sz="2000" b="1" dirty="0" smtClean="0">
                <a:latin typeface="Arial" pitchFamily="34" charset="0"/>
                <a:cs typeface="Arial" pitchFamily="34" charset="0"/>
              </a:rPr>
              <a:t>- środowiskowe,</a:t>
            </a:r>
          </a:p>
          <a:p>
            <a:r>
              <a:rPr lang="pl-PL" sz="2000" b="1" dirty="0" smtClean="0">
                <a:latin typeface="Arial" pitchFamily="34" charset="0"/>
                <a:cs typeface="Arial" pitchFamily="34" charset="0"/>
              </a:rPr>
              <a:t>- psychologiczne,</a:t>
            </a:r>
          </a:p>
          <a:p>
            <a:r>
              <a:rPr lang="pl-PL" sz="2000" b="1" dirty="0" smtClean="0">
                <a:latin typeface="Arial" pitchFamily="34" charset="0"/>
                <a:cs typeface="Arial" pitchFamily="34" charset="0"/>
              </a:rPr>
              <a:t>- społeczne.</a:t>
            </a:r>
          </a:p>
          <a:p>
            <a:endParaRPr lang="pl-PL" b="1" dirty="0" smtClean="0"/>
          </a:p>
        </p:txBody>
      </p:sp>
      <p:pic>
        <p:nvPicPr>
          <p:cNvPr id="6146" name="Picture 2" descr="http://g.wieszjak.polki.pl/p/_wspolne/pliki_infornext/508000/nadwag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348880"/>
            <a:ext cx="4968552" cy="23762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1606</TotalTime>
  <Words>1401</Words>
  <Application>Microsoft Office PowerPoint</Application>
  <PresentationFormat>Pokaz na ekranie (4:3)</PresentationFormat>
  <Paragraphs>240</Paragraphs>
  <Slides>33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4" baseType="lpstr">
      <vt:lpstr>Wykusz</vt:lpstr>
      <vt:lpstr>Redukcja masy ciała i tkanki tłuszczowej</vt:lpstr>
      <vt:lpstr>Slajd 2</vt:lpstr>
      <vt:lpstr>NADWAGA ≠ OTYŁOŚĆ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Redukcja Masy Ciała i Tkanki tłuszczowej</dc:title>
  <dc:creator>Tomasz Zubkowicz</dc:creator>
  <cp:lastModifiedBy>Tomasz Zubkowicz</cp:lastModifiedBy>
  <cp:revision>177</cp:revision>
  <dcterms:created xsi:type="dcterms:W3CDTF">2014-03-29T19:55:59Z</dcterms:created>
  <dcterms:modified xsi:type="dcterms:W3CDTF">2014-04-05T09:22:34Z</dcterms:modified>
</cp:coreProperties>
</file>