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9" r:id="rId49"/>
    <p:sldId id="304" r:id="rId50"/>
    <p:sldId id="305" r:id="rId51"/>
    <p:sldId id="306" r:id="rId52"/>
    <p:sldId id="307" r:id="rId5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50448-00A2-4666-9E07-8B7DEFC6DC6D}" type="datetimeFigureOut">
              <a:rPr lang="pl-PL" smtClean="0"/>
              <a:pPr/>
              <a:t>2009-06-11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42476-5A03-4D0C-92C4-28AD717CE05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FE03-0263-4E8F-AB39-99D4F84AB324}" type="slidenum">
              <a:rPr lang="pl-PL" smtClean="0"/>
              <a:pPr/>
              <a:t>52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Prostokąt zaokrąglony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04EE-E6F4-4A5D-A5C9-926CB05A0171}" type="datetimeFigureOut">
              <a:rPr lang="pl-PL" smtClean="0"/>
              <a:pPr/>
              <a:t>2009-06-11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79698A3-7FAB-4CE5-884C-EE262554E81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04EE-E6F4-4A5D-A5C9-926CB05A0171}" type="datetimeFigureOut">
              <a:rPr lang="pl-PL" smtClean="0"/>
              <a:pPr/>
              <a:t>2009-06-11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98A3-7FAB-4CE5-884C-EE262554E81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04EE-E6F4-4A5D-A5C9-926CB05A0171}" type="datetimeFigureOut">
              <a:rPr lang="pl-PL" smtClean="0"/>
              <a:pPr/>
              <a:t>2009-06-11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98A3-7FAB-4CE5-884C-EE262554E81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04EE-E6F4-4A5D-A5C9-926CB05A0171}" type="datetimeFigureOut">
              <a:rPr lang="pl-PL" smtClean="0"/>
              <a:pPr/>
              <a:t>2009-06-11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98A3-7FAB-4CE5-884C-EE262554E81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E04EE-E6F4-4A5D-A5C9-926CB05A0171}" type="datetimeFigureOut">
              <a:rPr lang="pl-PL" smtClean="0"/>
              <a:pPr/>
              <a:t>2009-06-11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98A3-7FAB-4CE5-884C-EE262554E81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Prostokąt zaokrąglony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8BE04EE-E6F4-4A5D-A5C9-926CB05A0171}" type="datetimeFigureOut">
              <a:rPr lang="pl-PL" smtClean="0"/>
              <a:pPr/>
              <a:t>2009-06-11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79698A3-7FAB-4CE5-884C-EE262554E81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295400" y="4857760"/>
            <a:ext cx="6400800" cy="928694"/>
          </a:xfrm>
        </p:spPr>
        <p:txBody>
          <a:bodyPr>
            <a:normAutofit fontScale="32500" lnSpcReduction="20000"/>
          </a:bodyPr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sz="6200" i="1" dirty="0" smtClean="0">
                <a:solidFill>
                  <a:schemeClr val="tx1"/>
                </a:solidFill>
                <a:latin typeface="Arial Black" pitchFamily="34" charset="0"/>
              </a:rPr>
              <a:t>Olecko 4 czerwca 2009r.</a:t>
            </a:r>
            <a:endParaRPr lang="pl-PL" sz="6200" i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500174"/>
            <a:ext cx="9144000" cy="156588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pl-PL" sz="2800" i="1" dirty="0" smtClean="0">
                <a:latin typeface="Arial Black" pitchFamily="34" charset="0"/>
                <a:ea typeface="DejaVu Serif Condensed" pitchFamily="18" charset="0"/>
              </a:rPr>
              <a:t>Instytucjonalna rehabilitacja                                  i  integracja osób niepełnosprawnych                                       w  Powiecie Oleckim</a:t>
            </a:r>
            <a:endParaRPr lang="pl-PL" sz="2800" i="1" dirty="0">
              <a:latin typeface="Arial Black" pitchFamily="34" charset="0"/>
              <a:ea typeface="DejaVu Serif Condensed" pitchFamily="18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4336" y="214290"/>
            <a:ext cx="8115328" cy="114300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3600" i="1" dirty="0" smtClean="0"/>
              <a:t>Szkoła Podstawowa z Oddziałami Integracyjnymi w Gąskach</a:t>
            </a:r>
            <a:endParaRPr lang="pl-PL" sz="3600" i="1" dirty="0"/>
          </a:p>
        </p:txBody>
      </p:sp>
      <p:pic>
        <p:nvPicPr>
          <p:cNvPr id="4" name="Symbol zastępczy zawartości 3" descr="DSC0103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19" y="1571612"/>
            <a:ext cx="4185761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5" descr="DSC010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286124"/>
            <a:ext cx="4295633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7" descr="klanza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99540" y="597694"/>
            <a:ext cx="7544921" cy="5662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OLECKO\Pulpit\Zdjęcia konf\SP_gaski\rehab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642918"/>
            <a:ext cx="3429024" cy="257355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48" name="Picture 4" descr="C:\Documents and Settings\OLECKO\Pulpit\Zdjęcia konf\SP_gaski\logo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3571876"/>
            <a:ext cx="3500462" cy="262716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46" name="Picture 2" descr="C:\Documents and Settings\OLECKO\Pulpit\Zdjęcia konf\SP_gaski\logo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642918"/>
            <a:ext cx="3401371" cy="257176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1493" y="274638"/>
            <a:ext cx="7901014" cy="115409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3600" i="1" dirty="0" smtClean="0">
                <a:solidFill>
                  <a:schemeClr val="tx1"/>
                </a:solidFill>
              </a:rPr>
              <a:t>Gimnazjum z Oddziałami Integracyjnymi w Kijewie</a:t>
            </a:r>
            <a:endParaRPr lang="pl-PL" sz="3600" i="1" dirty="0">
              <a:solidFill>
                <a:schemeClr val="tx1"/>
              </a:solidFill>
            </a:endParaRPr>
          </a:p>
        </p:txBody>
      </p:sp>
      <p:pic>
        <p:nvPicPr>
          <p:cNvPr id="5" name="Obraz 4" descr="DSCF58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2143116"/>
            <a:ext cx="4179124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DSCF580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3116"/>
            <a:ext cx="4179123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582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801004" cy="8252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5" name="Symbol zastępczy zawartości 4" descr="IMG_011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642918"/>
            <a:ext cx="3817939" cy="2863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IMG_00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3143248"/>
            <a:ext cx="4572000" cy="3214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IMG_00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214290"/>
            <a:ext cx="3786214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6" descr="Obraz 00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23308" y="1143000"/>
            <a:ext cx="6097385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0" y="1428737"/>
            <a:ext cx="9144000" cy="164307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pl-PL" sz="3200" b="1" i="1" dirty="0" smtClean="0"/>
              <a:t>Publiczne placówki edukacyjne prowadzone przez  Powiat  Olecki</a:t>
            </a:r>
            <a:endParaRPr lang="pl-PL" sz="3200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14290"/>
            <a:ext cx="7772400" cy="12858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2600" i="1" dirty="0" smtClean="0">
                <a:latin typeface="+mj-lt"/>
              </a:rPr>
              <a:t>Ośrodek Szkolno – Wychowawczy Dla Dzieci Głuchych  </a:t>
            </a:r>
            <a:br>
              <a:rPr lang="pl-PL" sz="2600" i="1" dirty="0" smtClean="0">
                <a:latin typeface="+mj-lt"/>
              </a:rPr>
            </a:br>
            <a:r>
              <a:rPr lang="pl-PL" sz="2600" i="1" dirty="0" smtClean="0">
                <a:latin typeface="+mj-lt"/>
              </a:rPr>
              <a:t>im. Św. Filipa </a:t>
            </a:r>
            <a:r>
              <a:rPr lang="pl-PL" sz="2600" i="1" dirty="0" err="1" smtClean="0">
                <a:latin typeface="+mj-lt"/>
              </a:rPr>
              <a:t>Smaldone</a:t>
            </a:r>
            <a:r>
              <a:rPr lang="pl-PL" sz="2600" i="1" dirty="0" smtClean="0">
                <a:latin typeface="+mj-lt"/>
              </a:rPr>
              <a:t> w Olecku </a:t>
            </a:r>
            <a:endParaRPr lang="pl-PL" sz="2600" i="1" dirty="0">
              <a:latin typeface="+mj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072066" y="1785926"/>
            <a:ext cx="3500462" cy="4448188"/>
          </a:xfrm>
          <a:ln>
            <a:noFill/>
          </a:ln>
        </p:spPr>
        <p:style>
          <a:lnRef idx="2">
            <a:schemeClr val="dk1"/>
          </a:lnRef>
          <a:fillRef idx="1003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>
              <a:buFont typeface="Arial" pitchFamily="34" charset="0"/>
              <a:buChar char="•"/>
            </a:pPr>
            <a:r>
              <a:rPr lang="pl-PL" sz="2200" dirty="0" smtClean="0"/>
              <a:t>Szkoła Podstawowa</a:t>
            </a:r>
          </a:p>
          <a:p>
            <a:pPr lvl="0">
              <a:buFont typeface="Arial" pitchFamily="34" charset="0"/>
              <a:buChar char="•"/>
            </a:pPr>
            <a:r>
              <a:rPr lang="pl-PL" sz="2200" dirty="0" smtClean="0"/>
              <a:t>Gimnazjum</a:t>
            </a:r>
          </a:p>
          <a:p>
            <a:pPr lvl="0">
              <a:buFont typeface="Arial" pitchFamily="34" charset="0"/>
              <a:buChar char="•"/>
            </a:pPr>
            <a:r>
              <a:rPr lang="pl-PL" sz="2200" dirty="0" smtClean="0"/>
              <a:t>Szkoła Przysposabiająca do Pracy </a:t>
            </a:r>
          </a:p>
          <a:p>
            <a:pPr lvl="0">
              <a:buFont typeface="Arial" pitchFamily="34" charset="0"/>
              <a:buChar char="•"/>
            </a:pPr>
            <a:r>
              <a:rPr lang="pl-PL" sz="2200" dirty="0" smtClean="0"/>
              <a:t>Zasadnicza Szkoła Zawodowa: kucharz małej gastronomii, ogrodnik, krawiec, murarz</a:t>
            </a:r>
          </a:p>
        </p:txBody>
      </p:sp>
      <p:pic>
        <p:nvPicPr>
          <p:cNvPr id="4" name="Symbol zastępczy zawartości 5" descr="DSC023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3116"/>
            <a:ext cx="4643470" cy="3073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714348" y="285728"/>
            <a:ext cx="7772400" cy="12858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bIns="91440" anchor="b" anchorCtr="0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l-PL" sz="2600" i="1" dirty="0" smtClean="0">
                <a:latin typeface="+mj-lt"/>
              </a:rPr>
              <a:t>Ośrodek Szkolno – </a:t>
            </a:r>
            <a:r>
              <a:rPr lang="pl-PL" sz="2600" dirty="0" smtClean="0">
                <a:latin typeface="+mj-lt"/>
              </a:rPr>
              <a:t>Wychowawczy D</a:t>
            </a:r>
            <a:r>
              <a:rPr lang="pl-PL" sz="2600" i="1" dirty="0" smtClean="0">
                <a:latin typeface="+mj-lt"/>
              </a:rPr>
              <a:t>la Dzieci Głuchych  </a:t>
            </a:r>
            <a:br>
              <a:rPr lang="pl-PL" sz="2600" i="1" dirty="0" smtClean="0">
                <a:latin typeface="+mj-lt"/>
              </a:rPr>
            </a:br>
            <a:r>
              <a:rPr lang="pl-PL" sz="2600" i="1" dirty="0" smtClean="0">
                <a:latin typeface="+mj-lt"/>
              </a:rPr>
              <a:t>im. Św. Filipa </a:t>
            </a:r>
            <a:r>
              <a:rPr lang="pl-PL" sz="2600" i="1" dirty="0" err="1" smtClean="0">
                <a:latin typeface="+mj-lt"/>
              </a:rPr>
              <a:t>Smaldone</a:t>
            </a:r>
            <a:r>
              <a:rPr lang="pl-PL" sz="2600" i="1" dirty="0" smtClean="0">
                <a:latin typeface="+mj-lt"/>
              </a:rPr>
              <a:t> w Olecku </a:t>
            </a:r>
            <a:endParaRPr kumimoji="0" lang="pl-PL" sz="2600" b="1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5214942" y="1643050"/>
            <a:ext cx="3643338" cy="5019692"/>
          </a:xfrm>
          <a:prstGeom prst="rect">
            <a:avLst/>
          </a:prstGeom>
          <a:ln w="12700" cap="flat" cmpd="sng" algn="ctr">
            <a:noFill/>
            <a:prstDash val="solid"/>
          </a:ln>
        </p:spPr>
        <p:style>
          <a:lnRef idx="2">
            <a:schemeClr val="dk1"/>
          </a:lnRef>
          <a:fillRef idx="1003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cs typeface="Times New Roman" pitchFamily="18" charset="0"/>
              </a:rPr>
              <a:t>Technikum: kucharz, technik informatyk, technik ogrodnik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cs typeface="Times New Roman" pitchFamily="18" charset="0"/>
              </a:rPr>
              <a:t>Liceum Profilowane                       o profilu: zarządzanie informacją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cs typeface="Times New Roman" pitchFamily="18" charset="0"/>
              </a:rPr>
              <a:t>Technikum Uzupełniające</a:t>
            </a:r>
            <a:r>
              <a:rPr kumimoji="0" lang="pl-PL" sz="22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cs typeface="Times New Roman" pitchFamily="18" charset="0"/>
              </a:rPr>
              <a:t>: kucharz, technik technologii odzieży, technik technologii żywności, technik technologii żywienia                            i gospodarstwa domowego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pl-PL" sz="26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pic>
        <p:nvPicPr>
          <p:cNvPr id="6" name="Obraz 5" descr="DSC023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214554"/>
            <a:ext cx="4658604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/>
            </a:r>
            <a:br>
              <a:rPr lang="pl-PL" sz="1800" dirty="0" smtClean="0"/>
            </a:br>
            <a:endParaRPr lang="pl-PL" sz="1800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3714744" y="214290"/>
            <a:ext cx="1714512" cy="4286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Powiat Olecki</a:t>
            </a:r>
          </a:p>
        </p:txBody>
      </p:sp>
      <p:pic>
        <p:nvPicPr>
          <p:cNvPr id="1027" name="Picture 3" descr="C:\Documents and Settings\OLECKO\Pulpit\Zdjęcia konf\herby gmin\500px-POL_gmina_Kowale_Oleckie_COA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4500570"/>
            <a:ext cx="135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ymbol zastępczy zawartości 3" descr="511px-POL_Olecko_COA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2000240"/>
            <a:ext cx="1457144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ymbol zastępczy zawartości 5" descr="520px-POL_gmina_Świętajno_(powiat_olecki)_COA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2000240"/>
            <a:ext cx="1461188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ymbol zastępczy zawartości 7" descr="Wieliczkiherb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174" y="4500570"/>
            <a:ext cx="1524705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5" descr="C:\Documents and Settings\OLECKO\Pulpit\ZRP\Zdrowie\Profilaktyka raka szyjki macicy\powiat-logo najlepsza wersj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714356"/>
            <a:ext cx="2160000" cy="1534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pole tekstowe 12"/>
          <p:cNvSpPr txBox="1"/>
          <p:nvPr/>
        </p:nvSpPr>
        <p:spPr>
          <a:xfrm>
            <a:off x="1428728" y="1571612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Gmina Olecko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5857884" y="1571612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Gmina Świętajno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4572000" y="4071942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Gmina Kowale Oleckie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2428860" y="4071942"/>
            <a:ext cx="193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Gmina Wieliczki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735793" y="285728"/>
            <a:ext cx="7672414" cy="1357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bIns="91440" anchor="b" anchorCtr="0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l-PL" sz="2600" i="1" dirty="0" smtClean="0">
                <a:latin typeface="+mj-lt"/>
              </a:rPr>
              <a:t>Ośrodek Szkolno – Wychowawczy Dla Dzieci Głuchych  </a:t>
            </a:r>
            <a:br>
              <a:rPr lang="pl-PL" sz="2600" i="1" dirty="0" smtClean="0">
                <a:latin typeface="+mj-lt"/>
              </a:rPr>
            </a:br>
            <a:r>
              <a:rPr lang="pl-PL" sz="2600" i="1" dirty="0" smtClean="0">
                <a:latin typeface="+mj-lt"/>
              </a:rPr>
              <a:t>im. Św. Filipa </a:t>
            </a:r>
            <a:r>
              <a:rPr lang="pl-PL" sz="2600" i="1" dirty="0" err="1" smtClean="0">
                <a:latin typeface="+mj-lt"/>
              </a:rPr>
              <a:t>Smaldone</a:t>
            </a:r>
            <a:r>
              <a:rPr lang="pl-PL" sz="2600" i="1" dirty="0" smtClean="0">
                <a:latin typeface="+mj-lt"/>
              </a:rPr>
              <a:t> w Olecku </a:t>
            </a:r>
            <a:endParaRPr kumimoji="0" lang="pl-PL" sz="2600" b="0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5500694" y="2071678"/>
            <a:ext cx="3257544" cy="2714644"/>
          </a:xfrm>
          <a:prstGeom prst="rect">
            <a:avLst/>
          </a:prstGeom>
          <a:ln w="12700" cap="flat" cmpd="sng" algn="ctr">
            <a:noFill/>
            <a:prstDash val="solid"/>
          </a:ln>
        </p:spPr>
        <p:style>
          <a:lnRef idx="2">
            <a:schemeClr val="dk1"/>
          </a:lnRef>
          <a:fillRef idx="1003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pl-PL" sz="26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rbel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</a:rPr>
              <a:t>Uzupełniające Liceum Ogólnokształcące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</a:rPr>
              <a:t>Szkoła Policealna                       o kierunku: technik informatyk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pl-PL" sz="2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Obraz 5" descr="DSC023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928802"/>
            <a:ext cx="4857784" cy="3643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rostokąt 8"/>
          <p:cNvSpPr/>
          <p:nvPr/>
        </p:nvSpPr>
        <p:spPr>
          <a:xfrm>
            <a:off x="1857356" y="5715016"/>
            <a:ext cx="5643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580"/>
              </a:spcBef>
              <a:buClr>
                <a:schemeClr val="accent1"/>
              </a:buClr>
              <a:buSzPct val="85000"/>
              <a:defRPr/>
            </a:pPr>
            <a:r>
              <a:rPr lang="pl-PL" dirty="0" smtClean="0"/>
              <a:t>Do placówki przyjmowane są również dzieci                   oraz młodzież niepełnosprawna intelektualnie. 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428604"/>
            <a:ext cx="7772400" cy="85725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latin typeface="+mj-lt"/>
              </a:rPr>
              <a:t> </a:t>
            </a:r>
            <a:r>
              <a:rPr lang="pl-PL" sz="2900" i="1" dirty="0" smtClean="0">
                <a:latin typeface="+mj-lt"/>
              </a:rPr>
              <a:t>Zespół Szkół Licealnych i Zawodowych w Olecku</a:t>
            </a:r>
            <a:endParaRPr lang="pl-PL" sz="2900" i="1" dirty="0">
              <a:latin typeface="+mj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85800" y="1447800"/>
            <a:ext cx="7772400" cy="623878"/>
          </a:xfrm>
          <a:ln>
            <a:noFill/>
          </a:ln>
        </p:spPr>
        <p:style>
          <a:lnRef idx="2">
            <a:schemeClr val="dk1"/>
          </a:lnRef>
          <a:fillRef idx="1003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lvl="0">
              <a:buNone/>
            </a:pPr>
            <a:r>
              <a:rPr lang="pl-PL" dirty="0" smtClean="0">
                <a:solidFill>
                  <a:schemeClr val="tx1"/>
                </a:solidFill>
              </a:rPr>
              <a:t>        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4" name="Obraz 3" descr="P101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714488"/>
            <a:ext cx="3755154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P101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3842801"/>
            <a:ext cx="4143404" cy="2658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rostokąt 6"/>
          <p:cNvSpPr/>
          <p:nvPr/>
        </p:nvSpPr>
        <p:spPr>
          <a:xfrm>
            <a:off x="4143372" y="2143116"/>
            <a:ext cx="46434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dirty="0" smtClean="0"/>
              <a:t>Liceum Profilowane, profil: </a:t>
            </a: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pl-PL" sz="2000" dirty="0" smtClean="0"/>
              <a:t>Socjalny  </a:t>
            </a: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pl-PL" sz="2000" dirty="0" smtClean="0"/>
              <a:t>Ekonomiczno – Administracyjny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286380" y="1000108"/>
            <a:ext cx="3400420" cy="471490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sz="2800" b="1" dirty="0" smtClean="0"/>
              <a:t>Technikum:</a:t>
            </a:r>
          </a:p>
          <a:p>
            <a:r>
              <a:rPr lang="pl-PL" sz="2800" dirty="0" smtClean="0"/>
              <a:t>Technik hotelarstwa</a:t>
            </a:r>
          </a:p>
          <a:p>
            <a:r>
              <a:rPr lang="pl-PL" sz="2800" dirty="0" smtClean="0"/>
              <a:t>Technik architektury krajobrazu</a:t>
            </a:r>
          </a:p>
          <a:p>
            <a:r>
              <a:rPr lang="pl-PL" sz="2800" dirty="0" smtClean="0"/>
              <a:t>Technik ochrony środowiska</a:t>
            </a:r>
          </a:p>
          <a:p>
            <a:r>
              <a:rPr lang="pl-PL" sz="2800" dirty="0" smtClean="0"/>
              <a:t>Technik rolnik</a:t>
            </a:r>
          </a:p>
          <a:p>
            <a:r>
              <a:rPr lang="pl-PL" sz="2800" dirty="0" smtClean="0"/>
              <a:t>Technik organizacji usług gastronomicznych</a:t>
            </a:r>
          </a:p>
          <a:p>
            <a:r>
              <a:rPr lang="pl-PL" sz="2800" dirty="0" smtClean="0"/>
              <a:t>Kucharz</a:t>
            </a:r>
            <a:endParaRPr lang="pl-PL" dirty="0"/>
          </a:p>
        </p:txBody>
      </p:sp>
      <p:pic>
        <p:nvPicPr>
          <p:cNvPr id="4" name="Obraz 3" descr="DSC_00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85728"/>
            <a:ext cx="3571900" cy="3087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538" name="Picture 2" descr="C:\Documents and Settings\OLECKO\Pulpit\Nowy folder\nowe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3500438"/>
            <a:ext cx="4000527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Documents and Settings\OLECKO\Pulpit\Nowy folder\P822002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4429156" cy="3321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6563" name="Picture 3" descr="C:\Documents and Settings\OLECKO\Pulpit\Nowy folder\P8220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928934"/>
            <a:ext cx="4381530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0" y="1357298"/>
            <a:ext cx="9144000" cy="171451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pl-PL" sz="2800" b="1" i="1" dirty="0" smtClean="0"/>
              <a:t>Niepubliczne placówki edukacyjne  prowadzone przez  Stowarzyszenie  „Dać Nadzieję” </a:t>
            </a:r>
            <a:br>
              <a:rPr lang="pl-PL" sz="2800" b="1" i="1" dirty="0" smtClean="0"/>
            </a:br>
            <a:r>
              <a:rPr lang="pl-PL" sz="2800" b="1" i="1" dirty="0" smtClean="0"/>
              <a:t>przy Środowiskowym Domu Samopomocy w Olecku</a:t>
            </a:r>
            <a:endParaRPr lang="pl-PL" sz="2800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0826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2600" i="1" dirty="0" smtClean="0">
                <a:latin typeface="+mj-lt"/>
              </a:rPr>
              <a:t>Centrum Edukacji przy Środowiskowym Domu Samopomocy w Olecku</a:t>
            </a:r>
            <a:endParaRPr lang="pl-PL" sz="2600" i="1" dirty="0">
              <a:latin typeface="+mj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429256" y="1785926"/>
            <a:ext cx="3257544" cy="4214842"/>
          </a:xfrm>
        </p:spPr>
        <p:txBody>
          <a:bodyPr/>
          <a:lstStyle/>
          <a:p>
            <a:pPr lvl="0"/>
            <a:endParaRPr lang="pl-PL" sz="2400" dirty="0" smtClean="0"/>
          </a:p>
          <a:p>
            <a:r>
              <a:rPr lang="pl-PL" sz="2400" dirty="0" smtClean="0"/>
              <a:t>Szkoła Podstawowa                   z Oddziałem Przedszkolnym</a:t>
            </a:r>
          </a:p>
          <a:p>
            <a:pPr lvl="0"/>
            <a:r>
              <a:rPr lang="pl-PL" sz="2400" dirty="0" smtClean="0"/>
              <a:t>Gimnazjum</a:t>
            </a:r>
          </a:p>
          <a:p>
            <a:pPr lvl="0"/>
            <a:r>
              <a:rPr lang="pl-PL" sz="2400" dirty="0" smtClean="0"/>
              <a:t>Szkoła Przysposabiająca Do Pracy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5" name="Obraz 4" descr="PICT02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2000240"/>
            <a:ext cx="4643438" cy="3482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1505" y="2178835"/>
            <a:ext cx="7500990" cy="25003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l-PL" sz="3000" dirty="0" smtClean="0"/>
              <a:t>W roku szkolnym 2008/2009 w placówkach edukacyjnych kształci się </a:t>
            </a:r>
            <a:br>
              <a:rPr lang="pl-PL" sz="3000" dirty="0" smtClean="0"/>
            </a:br>
            <a:r>
              <a:rPr lang="pl-PL" sz="3000" dirty="0" smtClean="0"/>
              <a:t>309 uczniów  niepełnosprawnych.</a:t>
            </a:r>
            <a:endParaRPr lang="pl-PL" sz="3000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571472" y="274638"/>
            <a:ext cx="8001056" cy="12969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2600" i="1" dirty="0" smtClean="0">
                <a:solidFill>
                  <a:schemeClr val="tx1"/>
                </a:solidFill>
                <a:latin typeface="+mj-lt"/>
              </a:rPr>
              <a:t>Poradnia </a:t>
            </a:r>
            <a:br>
              <a:rPr lang="pl-PL" sz="2600" i="1" dirty="0" smtClean="0">
                <a:solidFill>
                  <a:schemeClr val="tx1"/>
                </a:solidFill>
                <a:latin typeface="+mj-lt"/>
              </a:rPr>
            </a:br>
            <a:r>
              <a:rPr lang="pl-PL" sz="2600" i="1" dirty="0" smtClean="0">
                <a:solidFill>
                  <a:schemeClr val="tx1"/>
                </a:solidFill>
                <a:latin typeface="+mj-lt"/>
              </a:rPr>
              <a:t>Psychologiczno-Pedagogiczna  w Olecku                        ul. Zamkowa 2 (publiczna  placówka oświatowa)</a:t>
            </a:r>
            <a:endParaRPr lang="pl-PL" sz="2600" dirty="0">
              <a:latin typeface="+mj-lt"/>
            </a:endParaRPr>
          </a:p>
        </p:txBody>
      </p:sp>
      <p:pic>
        <p:nvPicPr>
          <p:cNvPr id="6" name="Symbol zastępczy zawartości 5" descr="logo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42910" y="1928802"/>
            <a:ext cx="5009937" cy="4038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6000760" y="2000240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5715008" y="1857364"/>
            <a:ext cx="3143272" cy="464347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1" indent="-228600" defTabSz="914400" rtl="0" eaLnBrk="1" fontAlgn="auto" latinLnBrk="0" hangingPunct="1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1" indent="-228600" defTabSz="914400" rtl="0" eaLnBrk="1" fontAlgn="auto" latinLnBrk="0" hangingPunct="1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1" indent="-228600" defTabSz="914400" rtl="0" eaLnBrk="1" fontAlgn="auto" latinLnBrk="0" hangingPunct="1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Diagnoza</a:t>
            </a:r>
          </a:p>
          <a:p>
            <a:pPr marL="548640" marR="0" lvl="1" indent="-228600" defTabSz="914400" rtl="0" eaLnBrk="1" fontAlgn="auto" latinLnBrk="0" hangingPunct="1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pl-PL" sz="2400" dirty="0" smtClean="0"/>
              <a:t>Terapia</a:t>
            </a:r>
          </a:p>
          <a:p>
            <a:pPr marL="548640" marR="0" lvl="1" indent="-228600" defTabSz="914400" rtl="0" eaLnBrk="1" fontAlgn="auto" latinLnBrk="0" hangingPunct="1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Poradnictwo</a:t>
            </a:r>
          </a:p>
          <a:p>
            <a:pPr marL="548640" marR="0" lvl="1" indent="-228600" defTabSz="914400" rtl="0" eaLnBrk="1" fontAlgn="auto" latinLnBrk="0" hangingPunct="1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pl-PL" sz="2400" dirty="0" smtClean="0"/>
              <a:t>Orzecznictwo</a:t>
            </a: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7217" y="214290"/>
            <a:ext cx="7729566" cy="15716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2800" i="1" dirty="0" smtClean="0">
                <a:solidFill>
                  <a:schemeClr val="tx1"/>
                </a:solidFill>
              </a:rPr>
              <a:t/>
            </a:r>
            <a:br>
              <a:rPr lang="pl-PL" sz="2800" i="1" dirty="0" smtClean="0">
                <a:solidFill>
                  <a:schemeClr val="tx1"/>
                </a:solidFill>
              </a:rPr>
            </a:br>
            <a:r>
              <a:rPr lang="pl-PL" sz="2400" i="1" dirty="0" smtClean="0">
                <a:solidFill>
                  <a:schemeClr val="tx1"/>
                </a:solidFill>
                <a:latin typeface="+mj-lt"/>
              </a:rPr>
              <a:t>Niepubliczna Poradnia </a:t>
            </a:r>
            <a:br>
              <a:rPr lang="pl-PL" sz="2400" i="1" dirty="0" smtClean="0">
                <a:solidFill>
                  <a:schemeClr val="tx1"/>
                </a:solidFill>
                <a:latin typeface="+mj-lt"/>
              </a:rPr>
            </a:br>
            <a:r>
              <a:rPr lang="pl-PL" sz="2400" i="1" dirty="0" smtClean="0">
                <a:solidFill>
                  <a:schemeClr val="tx1"/>
                </a:solidFill>
                <a:latin typeface="+mj-lt"/>
              </a:rPr>
              <a:t>Psychologiczno – Pedagogiczna w Olecku</a:t>
            </a:r>
            <a:br>
              <a:rPr lang="pl-PL" sz="2400" i="1" dirty="0" smtClean="0">
                <a:solidFill>
                  <a:schemeClr val="tx1"/>
                </a:solidFill>
                <a:latin typeface="+mj-lt"/>
              </a:rPr>
            </a:br>
            <a:r>
              <a:rPr lang="pl-PL" sz="2400" i="1" dirty="0" smtClean="0">
                <a:solidFill>
                  <a:schemeClr val="tx1"/>
                </a:solidFill>
                <a:latin typeface="+mj-lt"/>
              </a:rPr>
              <a:t>ul. A. Krajowej 26  (posiada uprawnienia placówki publicznej)</a:t>
            </a:r>
            <a:endParaRPr lang="pl-PL" sz="2400" dirty="0">
              <a:latin typeface="+mj-lt"/>
            </a:endParaRPr>
          </a:p>
        </p:txBody>
      </p:sp>
      <p:pic>
        <p:nvPicPr>
          <p:cNvPr id="4" name="Symbol zastępczy zawartości 3" descr="DSC01669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838428" y="2500306"/>
            <a:ext cx="5467144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ymbol zastępczy zawartości 2"/>
          <p:cNvSpPr txBox="1">
            <a:spLocks/>
          </p:cNvSpPr>
          <p:nvPr/>
        </p:nvSpPr>
        <p:spPr>
          <a:xfrm>
            <a:off x="5929322" y="1643050"/>
            <a:ext cx="3214678" cy="428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1" indent="-228600" defTabSz="914400" rtl="0" eaLnBrk="1" fontAlgn="auto" latinLnBrk="0" hangingPunct="1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pl-PL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1" indent="-228600" defTabSz="914400" rtl="0" eaLnBrk="1" fontAlgn="auto" latinLnBrk="0" hangingPunct="1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/>
            </a:pPr>
            <a:endParaRPr lang="pl-PL" sz="2000" dirty="0" smtClean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ctrTitle"/>
          </p:nvPr>
        </p:nvSpPr>
        <p:spPr>
          <a:xfrm>
            <a:off x="0" y="1428736"/>
            <a:ext cx="9144000" cy="164307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l-PL" b="1" i="1" dirty="0" smtClean="0"/>
              <a:t/>
            </a:r>
            <a:br>
              <a:rPr lang="pl-PL" b="1" i="1" dirty="0" smtClean="0"/>
            </a:br>
            <a:r>
              <a:rPr lang="pl-PL" b="1" i="1" dirty="0" smtClean="0"/>
              <a:t>Placówki opieki zdrowotnej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8655" y="274638"/>
            <a:ext cx="7586690" cy="86834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3600" dirty="0" smtClean="0"/>
              <a:t>Organizacje pozarządowe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85800" y="1447800"/>
            <a:ext cx="7772400" cy="4572000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pl-PL" sz="2800" dirty="0" smtClean="0">
                <a:latin typeface="Corbel" pitchFamily="34" charset="0"/>
              </a:rPr>
              <a:t>Stowarzyszenie „Dać Nadzieję” przy ŚDS w Olecku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>
                <a:latin typeface="Corbel" pitchFamily="34" charset="0"/>
              </a:rPr>
              <a:t>Szkolny Kub Sportowy „Olimpijczyk”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>
                <a:latin typeface="Corbel" pitchFamily="34" charset="0"/>
              </a:rPr>
              <a:t>Stowarzyszenie „Pomocna Dłoń” 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>
                <a:latin typeface="Corbel" pitchFamily="34" charset="0"/>
              </a:rPr>
              <a:t>Stowarzyszenie Rodziców Osób Niepełnosprawnych                   i Osób Wspierających przy WTZ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>
                <a:latin typeface="Corbel" pitchFamily="34" charset="0"/>
              </a:rPr>
              <a:t>Stowarzyszenie Pomocy Społecznej i Ochrony Zdrowia im. Św. Łukasza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>
                <a:latin typeface="Corbel" pitchFamily="34" charset="0"/>
              </a:rPr>
              <a:t>Polski Związek Niewidomych i Niedowidzących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>
                <a:latin typeface="Corbel" pitchFamily="34" charset="0"/>
              </a:rPr>
              <a:t>Polski Związek Emerytów Rencistów i Inwalidów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>
                <a:latin typeface="Corbel" pitchFamily="34" charset="0"/>
              </a:rPr>
              <a:t>Fundacja „Zdrowe Olecko”</a:t>
            </a:r>
            <a:br>
              <a:rPr lang="pl-PL" sz="2800" dirty="0" smtClean="0">
                <a:latin typeface="Corbel" pitchFamily="34" charset="0"/>
              </a:rPr>
            </a:br>
            <a:endParaRPr lang="pl-PL" dirty="0">
              <a:latin typeface="Corbel" pitchFamily="34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707217" y="274638"/>
            <a:ext cx="7729566" cy="86834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3400" i="1" dirty="0" smtClean="0">
                <a:latin typeface="+mj-lt"/>
              </a:rPr>
              <a:t>OLMEDICA Sp. z o.o. w Olecku</a:t>
            </a:r>
            <a:endParaRPr lang="pl-PL" sz="3400" i="1" dirty="0">
              <a:latin typeface="+mj-lt"/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2"/>
          </p:nvPr>
        </p:nvSpPr>
        <p:spPr>
          <a:xfrm>
            <a:off x="5786446" y="1714488"/>
            <a:ext cx="2896544" cy="3643338"/>
          </a:xfrm>
        </p:spPr>
        <p:txBody>
          <a:bodyPr>
            <a:normAutofit fontScale="92500"/>
          </a:bodyPr>
          <a:lstStyle/>
          <a:p>
            <a:endParaRPr lang="pl-PL" sz="2000" dirty="0" smtClean="0"/>
          </a:p>
          <a:p>
            <a:r>
              <a:rPr lang="pl-PL" sz="2100" dirty="0" smtClean="0"/>
              <a:t>lecznictwo zamknięte (120 łóżek)</a:t>
            </a:r>
          </a:p>
          <a:p>
            <a:r>
              <a:rPr lang="pl-PL" sz="2100" dirty="0" smtClean="0"/>
              <a:t>10 poradni specjalistycznych </a:t>
            </a:r>
          </a:p>
          <a:p>
            <a:pPr lvl="0"/>
            <a:r>
              <a:rPr lang="pl-PL" sz="2100" dirty="0" smtClean="0"/>
              <a:t>pracownia fizjoterapii             i rehabilitacji  </a:t>
            </a:r>
          </a:p>
          <a:p>
            <a:r>
              <a:rPr lang="pl-PL" sz="2100" dirty="0" smtClean="0"/>
              <a:t>pomoc doraźna podstawowa                             i specjalistyczna (karetki: S  i  P)</a:t>
            </a:r>
          </a:p>
          <a:p>
            <a:pPr lvl="0">
              <a:buNone/>
            </a:pP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5" name="Symbol zastępczy zawartości 3" descr="szpital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571612"/>
            <a:ext cx="5214974" cy="3918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age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500174"/>
            <a:ext cx="5206044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5"/>
          <p:cNvSpPr>
            <a:spLocks noGrp="1"/>
          </p:cNvSpPr>
          <p:nvPr>
            <p:ph sz="quarter" idx="1"/>
          </p:nvPr>
        </p:nvSpPr>
        <p:spPr>
          <a:xfrm>
            <a:off x="5929322" y="857232"/>
            <a:ext cx="2757478" cy="5162568"/>
          </a:xfrm>
        </p:spPr>
        <p:txBody>
          <a:bodyPr>
            <a:normAutofit/>
          </a:bodyPr>
          <a:lstStyle/>
          <a:p>
            <a:pPr lvl="0"/>
            <a:endParaRPr lang="pl-PL" sz="2000" dirty="0" smtClean="0"/>
          </a:p>
          <a:p>
            <a:pPr lvl="0"/>
            <a:endParaRPr lang="pl-PL" sz="2000" dirty="0" smtClean="0"/>
          </a:p>
          <a:p>
            <a:pPr lvl="0"/>
            <a:endParaRPr lang="pl-PL" sz="2000" dirty="0" smtClean="0"/>
          </a:p>
          <a:p>
            <a:pPr lvl="0"/>
            <a:r>
              <a:rPr lang="pl-PL" sz="2100" dirty="0" smtClean="0"/>
              <a:t>podstawowej opieki zdrowotnej (nocna                                       i świąteczna pomoc)</a:t>
            </a:r>
          </a:p>
          <a:p>
            <a:pPr lvl="0"/>
            <a:endParaRPr lang="pl-PL" sz="2100" dirty="0" smtClean="0"/>
          </a:p>
          <a:p>
            <a:pPr lvl="0"/>
            <a:r>
              <a:rPr lang="pl-PL" sz="2100" dirty="0" smtClean="0"/>
              <a:t>realizuje profilaktyczne programy zdrowotne</a:t>
            </a:r>
            <a:endParaRPr lang="pl-PL" sz="2100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0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4000528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285860"/>
            <a:ext cx="4000528" cy="3000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 descr="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3500438"/>
            <a:ext cx="3905245" cy="2928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5" descr="image023_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916731" y="687548"/>
            <a:ext cx="7310539" cy="5482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age02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714488"/>
            <a:ext cx="3453326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image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3786190"/>
            <a:ext cx="2928958" cy="2778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image0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4640" y="2500306"/>
            <a:ext cx="3223640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 descr="image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7554" y="214290"/>
            <a:ext cx="3524275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2600" i="1" dirty="0" smtClean="0">
                <a:latin typeface="+mj-lt"/>
              </a:rPr>
              <a:t>Samodzielny Publiczny Zespół Zakładów Opieki Długoterminowej Olecko, Kolonia 4</a:t>
            </a:r>
            <a:endParaRPr lang="pl-PL" sz="2600" i="1" dirty="0">
              <a:latin typeface="+mj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572132" y="1571612"/>
            <a:ext cx="3114668" cy="4448188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pl-PL" dirty="0" smtClean="0"/>
          </a:p>
          <a:p>
            <a:endParaRPr lang="pl-PL" dirty="0"/>
          </a:p>
        </p:txBody>
      </p:sp>
      <p:pic>
        <p:nvPicPr>
          <p:cNvPr id="5" name="Obraz 4" descr="Projekt 0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643050"/>
            <a:ext cx="4929222" cy="3646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5643570" y="1428736"/>
            <a:ext cx="328614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lvl="0" indent="-92075">
              <a:lnSpc>
                <a:spcPct val="150000"/>
              </a:lnSpc>
              <a:buFont typeface="Arial" pitchFamily="34" charset="0"/>
              <a:buChar char="•"/>
            </a:pPr>
            <a:endParaRPr lang="pl-PL" dirty="0" smtClean="0"/>
          </a:p>
          <a:p>
            <a:pPr marL="92075" lvl="0" indent="-92075">
              <a:lnSpc>
                <a:spcPct val="15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pl-PL" dirty="0" smtClean="0"/>
              <a:t> Zakład Opiekuńczo –                         -Leczniczy Ogólny  ( 20 łóżek)</a:t>
            </a:r>
          </a:p>
          <a:p>
            <a:pPr marL="92075" indent="-92075">
              <a:lnSpc>
                <a:spcPct val="15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pl-PL" dirty="0" smtClean="0"/>
              <a:t> Zakład Opiekuńczo -                           -Leczniczy  Psychiatryczny (25 łóżek)</a:t>
            </a:r>
          </a:p>
          <a:p>
            <a:pPr marL="92075" lvl="0" indent="-92075">
              <a:lnSpc>
                <a:spcPct val="15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pl-PL" dirty="0" smtClean="0"/>
              <a:t> Zakład Opieki Paliatywnej /   Hospicjum / (10 łóżek)</a:t>
            </a:r>
          </a:p>
        </p:txBody>
      </p:sp>
      <p:sp>
        <p:nvSpPr>
          <p:cNvPr id="7" name="Prostokąt 6"/>
          <p:cNvSpPr/>
          <p:nvPr/>
        </p:nvSpPr>
        <p:spPr>
          <a:xfrm>
            <a:off x="535753" y="5500702"/>
            <a:ext cx="8072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indent="-4763" algn="ctr">
              <a:buNone/>
            </a:pPr>
            <a:r>
              <a:rPr lang="pl-PL" dirty="0" smtClean="0"/>
              <a:t>Zakład prowadzi świadczenia medyczne w ramach Hospicjum Domowego </a:t>
            </a:r>
          </a:p>
          <a:p>
            <a:pPr marL="273050" lvl="0" indent="-4763" algn="ctr">
              <a:buNone/>
            </a:pPr>
            <a:r>
              <a:rPr lang="pl-PL" dirty="0" smtClean="0"/>
              <a:t>i Pielęgniarskiej Opieki Długoterminowej Domowej.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0" y="1428736"/>
            <a:ext cx="9144000" cy="164307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pl-PL" i="1" dirty="0" smtClean="0"/>
              <a:t>Placówki pomocy społecznej</a:t>
            </a:r>
            <a:endParaRPr lang="pl-PL" i="1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01122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2600" i="1" dirty="0" smtClean="0">
                <a:latin typeface="+mj-lt"/>
              </a:rPr>
              <a:t>Dom Pomocy Społecznej „Zacisze” </a:t>
            </a:r>
            <a:br>
              <a:rPr lang="pl-PL" sz="2600" i="1" dirty="0" smtClean="0">
                <a:latin typeface="+mj-lt"/>
              </a:rPr>
            </a:br>
            <a:r>
              <a:rPr lang="pl-PL" sz="2600" i="1" dirty="0" smtClean="0">
                <a:latin typeface="+mj-lt"/>
              </a:rPr>
              <a:t>w Kowalach Oleckich</a:t>
            </a:r>
            <a:endParaRPr lang="pl-PL" sz="2600" i="1" dirty="0">
              <a:latin typeface="+mj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85800" y="1357298"/>
            <a:ext cx="7772400" cy="507209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400" dirty="0" smtClean="0"/>
              <a:t> </a:t>
            </a:r>
            <a:r>
              <a:rPr lang="pl-PL" sz="2000" dirty="0" smtClean="0"/>
              <a:t>35 osób w podeszłym wieku</a:t>
            </a:r>
            <a:endParaRPr lang="pl-PL" sz="2000" dirty="0"/>
          </a:p>
        </p:txBody>
      </p:sp>
      <p:sp>
        <p:nvSpPr>
          <p:cNvPr id="4" name="Prostokąt 3"/>
          <p:cNvSpPr/>
          <p:nvPr/>
        </p:nvSpPr>
        <p:spPr>
          <a:xfrm>
            <a:off x="750067" y="5072074"/>
            <a:ext cx="76438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pl-PL" dirty="0" smtClean="0"/>
              <a:t>  </a:t>
            </a:r>
            <a:r>
              <a:rPr lang="pl-PL" sz="2000" dirty="0" smtClean="0"/>
              <a:t>Ponadlokalny</a:t>
            </a:r>
          </a:p>
          <a:p>
            <a:pPr marL="182563" lvl="0" indent="-182563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pl-PL" sz="2000" dirty="0" smtClean="0"/>
              <a:t>Otacza opieką całodobową osoby, które nie mogą samodzielnie funkcjonować  w codziennym życiu</a:t>
            </a:r>
          </a:p>
        </p:txBody>
      </p:sp>
      <p:pic>
        <p:nvPicPr>
          <p:cNvPr id="16386" name="Picture 2" descr="E:\anna 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8827" y="1857364"/>
            <a:ext cx="4786346" cy="3214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7217" y="274638"/>
            <a:ext cx="7729566" cy="72547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b="1" i="1" dirty="0" smtClean="0"/>
              <a:t/>
            </a:r>
            <a:br>
              <a:rPr lang="pl-PL" b="1" i="1" dirty="0" smtClean="0"/>
            </a:b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sz="2900" i="1" dirty="0" smtClean="0">
                <a:latin typeface="+mj-lt"/>
              </a:rPr>
              <a:t>Dom Pomocy Społecznej „Jaśki”</a:t>
            </a:r>
            <a:endParaRPr lang="pl-PL" sz="2900" i="1" dirty="0">
              <a:latin typeface="+mj-lt"/>
            </a:endParaRPr>
          </a:p>
        </p:txBody>
      </p:sp>
      <p:pic>
        <p:nvPicPr>
          <p:cNvPr id="4" name="Symbol zastępczy zawartości 3" descr="Dsc00031a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000232" y="1643050"/>
            <a:ext cx="5369757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1178695" y="1140510"/>
            <a:ext cx="67866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200" dirty="0" smtClean="0">
                <a:solidFill>
                  <a:prstClr val="black"/>
                </a:solidFill>
              </a:rPr>
              <a:t>19 osób przewlekle psychicznie chorych</a:t>
            </a:r>
            <a:endParaRPr lang="pl-PL" sz="2200" dirty="0">
              <a:solidFill>
                <a:prstClr val="black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750067" y="4929198"/>
            <a:ext cx="76438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0" indent="-182563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pl-PL" sz="2000" dirty="0" smtClean="0"/>
              <a:t>Świadczy usługi w zakresie potrzeb bytowych, opiekuńczych, wspomagających  i edukacyjnych 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7217" y="214290"/>
            <a:ext cx="7729566" cy="107157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2600" i="1" dirty="0" smtClean="0">
                <a:latin typeface="+mj-lt"/>
              </a:rPr>
              <a:t>Środowiskowy Dom Samopomocy</a:t>
            </a:r>
            <a:br>
              <a:rPr lang="pl-PL" sz="2600" i="1" dirty="0" smtClean="0">
                <a:latin typeface="+mj-lt"/>
              </a:rPr>
            </a:br>
            <a:r>
              <a:rPr lang="pl-PL" sz="2600" i="1" dirty="0" smtClean="0">
                <a:latin typeface="+mj-lt"/>
              </a:rPr>
              <a:t> w Olecku</a:t>
            </a:r>
            <a:endParaRPr lang="pl-PL" sz="2600" i="1" dirty="0">
              <a:latin typeface="+mj-lt"/>
            </a:endParaRPr>
          </a:p>
        </p:txBody>
      </p:sp>
      <p:pic>
        <p:nvPicPr>
          <p:cNvPr id="1026" name="Picture 2" descr="F:\DSC0166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857364"/>
            <a:ext cx="5309930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rostokąt 3"/>
          <p:cNvSpPr/>
          <p:nvPr/>
        </p:nvSpPr>
        <p:spPr>
          <a:xfrm>
            <a:off x="5715008" y="2143116"/>
            <a:ext cx="314327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0" indent="-182563">
              <a:buFont typeface="Arial" pitchFamily="34" charset="0"/>
              <a:buChar char="•"/>
            </a:pPr>
            <a:endParaRPr lang="pl-PL" sz="2400" dirty="0" smtClean="0"/>
          </a:p>
          <a:p>
            <a:pPr marL="182563" lvl="0" indent="-182563">
              <a:buClr>
                <a:schemeClr val="accent1"/>
              </a:buClr>
              <a:buFont typeface="Arial" pitchFamily="34" charset="0"/>
              <a:buChar char="•"/>
            </a:pPr>
            <a:r>
              <a:rPr lang="pl-PL" sz="2000" dirty="0" smtClean="0">
                <a:cs typeface="Times New Roman" pitchFamily="18" charset="0"/>
              </a:rPr>
              <a:t>Placówka dziennego pobytu</a:t>
            </a:r>
          </a:p>
          <a:p>
            <a:pPr marL="182563" lvl="0" indent="-182563">
              <a:buClr>
                <a:schemeClr val="accent1"/>
              </a:buClr>
              <a:buFont typeface="Arial" pitchFamily="34" charset="0"/>
              <a:buChar char="•"/>
            </a:pPr>
            <a:r>
              <a:rPr lang="pl-PL" sz="2000" dirty="0" smtClean="0">
                <a:cs typeface="Times New Roman" pitchFamily="18" charset="0"/>
              </a:rPr>
              <a:t>Uczestnikami są osoby                    z niepełnosprawnością psychiczną                                      i intelektualną oraz osoby po kryzysie psychicznym</a:t>
            </a:r>
            <a:endParaRPr lang="pl-PL" sz="2000" dirty="0">
              <a:cs typeface="Times New Roman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658929" y="1428736"/>
            <a:ext cx="1826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dirty="0" smtClean="0"/>
              <a:t> 85 uczestników</a:t>
            </a:r>
            <a:endParaRPr lang="pl-PL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just">
              <a:buNone/>
            </a:pPr>
            <a:endParaRPr lang="pl-PL" i="1" dirty="0" smtClean="0"/>
          </a:p>
          <a:p>
            <a:pPr algn="just">
              <a:buNone/>
            </a:pPr>
            <a:endParaRPr lang="pl-PL" i="1" dirty="0" smtClean="0"/>
          </a:p>
          <a:p>
            <a:pPr algn="just">
              <a:buNone/>
            </a:pPr>
            <a:endParaRPr lang="pl-PL" i="1" dirty="0" smtClean="0"/>
          </a:p>
          <a:p>
            <a:pPr algn="just">
              <a:buNone/>
            </a:pPr>
            <a:endParaRPr lang="pl-PL" i="1" dirty="0" smtClean="0"/>
          </a:p>
          <a:p>
            <a:pPr algn="just">
              <a:buNone/>
            </a:pPr>
            <a:endParaRPr lang="pl-PL" i="1" dirty="0" smtClean="0"/>
          </a:p>
          <a:p>
            <a:pPr algn="just">
              <a:buNone/>
            </a:pPr>
            <a:endParaRPr lang="pl-PL" i="1" dirty="0" smtClean="0"/>
          </a:p>
          <a:p>
            <a:pPr algn="just">
              <a:buNone/>
            </a:pPr>
            <a:endParaRPr lang="pl-PL" i="1" dirty="0" smtClean="0"/>
          </a:p>
          <a:p>
            <a:pPr algn="just">
              <a:buNone/>
            </a:pPr>
            <a:endParaRPr lang="pl-PL" i="1" dirty="0" smtClean="0"/>
          </a:p>
          <a:p>
            <a:pPr algn="ctr">
              <a:buNone/>
            </a:pPr>
            <a:endParaRPr lang="pl-PL" i="1" dirty="0"/>
          </a:p>
        </p:txBody>
      </p:sp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0" y="1428736"/>
            <a:ext cx="9144000" cy="164307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3600" i="1" dirty="0" smtClean="0"/>
              <a:t>Publiczne placówki edukacyjne prowadzone przez Gminę Olecko</a:t>
            </a:r>
            <a:endParaRPr lang="pl-PL" sz="3600" i="1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14290"/>
            <a:ext cx="7772400" cy="127478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i="1" dirty="0" smtClean="0"/>
              <a:t>Środowiskowy Dom Samopomocy                  </a:t>
            </a:r>
            <a:br>
              <a:rPr lang="pl-PL" i="1" dirty="0" smtClean="0"/>
            </a:br>
            <a:r>
              <a:rPr lang="pl-PL" i="1" dirty="0" smtClean="0"/>
              <a:t>w Kowalach Oleckich </a:t>
            </a:r>
            <a:endParaRPr lang="pl-PL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dirty="0" smtClean="0"/>
              <a:t> </a:t>
            </a:r>
            <a:r>
              <a:rPr lang="pl-PL" sz="2200" dirty="0" smtClean="0"/>
              <a:t>20 uczestników</a:t>
            </a:r>
            <a:endParaRPr lang="pl-PL" sz="2200" dirty="0"/>
          </a:p>
        </p:txBody>
      </p:sp>
      <p:pic>
        <p:nvPicPr>
          <p:cNvPr id="4" name="Obraz 3" descr="100_01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2357430"/>
            <a:ext cx="3643338" cy="2513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100_018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2357430"/>
            <a:ext cx="3714776" cy="2475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rostokąt 6"/>
          <p:cNvSpPr/>
          <p:nvPr/>
        </p:nvSpPr>
        <p:spPr>
          <a:xfrm>
            <a:off x="571472" y="5286388"/>
            <a:ext cx="8072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dirty="0" smtClean="0"/>
              <a:t>Rozwijają samodzielność osób i wzmacniają ich integrację ze środowiskiem.</a:t>
            </a:r>
          </a:p>
          <a:p>
            <a:pPr algn="ctr"/>
            <a:r>
              <a:rPr lang="pl-PL" dirty="0" smtClean="0"/>
              <a:t>Prowadzą specjalistyczne poradnictwo.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100_026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428604"/>
            <a:ext cx="3500462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100_02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3500438"/>
            <a:ext cx="3683026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100_028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2786058"/>
            <a:ext cx="3714776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 descr="100_02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1142984"/>
            <a:ext cx="3556025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86834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2600" i="1" dirty="0" smtClean="0">
                <a:latin typeface="+mj-lt"/>
              </a:rPr>
              <a:t>Warsztat Terapii Zajęciowej w Olecku </a:t>
            </a:r>
            <a:endParaRPr lang="pl-PL" sz="2600" i="1" dirty="0">
              <a:latin typeface="+mj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357818" y="1500174"/>
            <a:ext cx="3328982" cy="4519626"/>
          </a:xfrm>
        </p:spPr>
        <p:txBody>
          <a:bodyPr/>
          <a:lstStyle/>
          <a:p>
            <a:endParaRPr lang="pl-PL" sz="2000" dirty="0" smtClean="0"/>
          </a:p>
          <a:p>
            <a:endParaRPr lang="pl-PL" sz="2000" dirty="0" smtClean="0"/>
          </a:p>
          <a:p>
            <a:r>
              <a:rPr lang="pl-PL" sz="2000" dirty="0" smtClean="0"/>
              <a:t>Rehabilitacja zawodowa         i społeczna 35 osób niepełnosprawnych</a:t>
            </a:r>
          </a:p>
          <a:p>
            <a:r>
              <a:rPr lang="pl-PL" sz="2000" dirty="0" smtClean="0"/>
              <a:t>Finansowany ze środków: PFRON,  Gminy Olecko i Powiatu Oleckiego</a:t>
            </a:r>
          </a:p>
          <a:p>
            <a:endParaRPr lang="pl-PL" dirty="0"/>
          </a:p>
        </p:txBody>
      </p:sp>
      <p:pic>
        <p:nvPicPr>
          <p:cNvPr id="4" name="Obraz 3" descr="PICT9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857364"/>
            <a:ext cx="3810026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750067" y="5214950"/>
            <a:ext cx="7643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 smtClean="0"/>
              <a:t>Rehabilitacja w WTZ prowadzona jest w pracowniach oraz poprzez zajęcia wspomagające: logopedyczne i muzyczno – teatralne.</a:t>
            </a:r>
            <a:endParaRPr lang="pl-PL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685800" y="273050"/>
            <a:ext cx="7772400" cy="94137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2600" i="1" dirty="0" smtClean="0">
                <a:latin typeface="+mj-lt"/>
              </a:rPr>
              <a:t>Projekt  „Otwarci na wszystko"</a:t>
            </a:r>
            <a:br>
              <a:rPr lang="pl-PL" sz="2600" i="1" dirty="0" smtClean="0">
                <a:latin typeface="+mj-lt"/>
              </a:rPr>
            </a:br>
            <a:r>
              <a:rPr lang="pl-PL" sz="2600" i="1" dirty="0" smtClean="0">
                <a:latin typeface="+mj-lt"/>
              </a:rPr>
              <a:t>2008-2009</a:t>
            </a:r>
            <a:endParaRPr lang="pl-PL" sz="2600" i="1" dirty="0">
              <a:latin typeface="+mj-lt"/>
            </a:endParaRPr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1000100" y="1643050"/>
            <a:ext cx="3729038" cy="55244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l-PL" i="1" dirty="0" smtClean="0">
                <a:solidFill>
                  <a:schemeClr val="tx1"/>
                </a:solidFill>
              </a:rPr>
              <a:t>PCPR - projektodawca 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half" idx="3"/>
          </p:nvPr>
        </p:nvSpPr>
        <p:spPr>
          <a:xfrm>
            <a:off x="5072066" y="2214554"/>
            <a:ext cx="3690966" cy="55244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l-PL" i="1" dirty="0" smtClean="0">
                <a:solidFill>
                  <a:schemeClr val="tx1"/>
                </a:solidFill>
              </a:rPr>
              <a:t>PUP – partner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7" name="Symbol zastępczy zawartości 16" descr="OTWARCI NA WSZYSTKO-ZDJECIA 09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42910" y="2428868"/>
            <a:ext cx="4095778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Symbol zastępczy zawartości 17" descr="zdjecie urz ad.jpg"/>
          <p:cNvPicPr>
            <a:picLocks noGrp="1" noChangeAspect="1"/>
          </p:cNvPicPr>
          <p:nvPr>
            <p:ph sz="half" idx="4"/>
          </p:nvPr>
        </p:nvPicPr>
        <p:blipFill>
          <a:blip r:embed="rId3" cstate="print"/>
          <a:stretch>
            <a:fillRect/>
          </a:stretch>
        </p:blipFill>
        <p:spPr>
          <a:xfrm>
            <a:off x="5000628" y="2928934"/>
            <a:ext cx="3905731" cy="2857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43985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2800" i="1" dirty="0" smtClean="0">
                <a:solidFill>
                  <a:schemeClr val="tx1"/>
                </a:solidFill>
                <a:latin typeface="+mj-lt"/>
              </a:rPr>
              <a:t>Finansowany w ramach </a:t>
            </a:r>
            <a:r>
              <a:rPr lang="pl-PL" sz="2800" i="1" dirty="0" err="1" smtClean="0">
                <a:solidFill>
                  <a:schemeClr val="tx1"/>
                </a:solidFill>
                <a:latin typeface="+mj-lt"/>
              </a:rPr>
              <a:t>Poddziałania</a:t>
            </a:r>
            <a:r>
              <a:rPr lang="pl-PL" sz="2800" i="1" dirty="0" smtClean="0">
                <a:solidFill>
                  <a:schemeClr val="tx1"/>
                </a:solidFill>
                <a:latin typeface="+mj-lt"/>
              </a:rPr>
              <a:t> 7.2.1 Programu Operacyjnego Kapitał Ludzki </a:t>
            </a:r>
            <a:br>
              <a:rPr lang="pl-PL" sz="2800" i="1" dirty="0" smtClean="0">
                <a:solidFill>
                  <a:schemeClr val="tx1"/>
                </a:solidFill>
                <a:latin typeface="+mj-lt"/>
              </a:rPr>
            </a:br>
            <a:r>
              <a:rPr lang="pl-PL" sz="2800" i="1" dirty="0" smtClean="0">
                <a:solidFill>
                  <a:schemeClr val="tx1"/>
                </a:solidFill>
                <a:latin typeface="+mj-lt"/>
              </a:rPr>
              <a:t>– w kwocie 242.371,50 zł</a:t>
            </a:r>
            <a:endParaRPr lang="pl-PL" sz="2800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57212" y="1785926"/>
            <a:ext cx="7829576" cy="4233874"/>
          </a:xfrm>
        </p:spPr>
        <p:txBody>
          <a:bodyPr/>
          <a:lstStyle/>
          <a:p>
            <a:pPr algn="ctr">
              <a:buNone/>
            </a:pPr>
            <a:endParaRPr lang="pl-PL" i="1" dirty="0" smtClean="0"/>
          </a:p>
          <a:p>
            <a:pPr algn="ctr">
              <a:buNone/>
            </a:pPr>
            <a:endParaRPr lang="pl-PL" i="1" dirty="0" smtClean="0"/>
          </a:p>
          <a:p>
            <a:pPr algn="ctr">
              <a:buNone/>
            </a:pPr>
            <a:endParaRPr lang="pl-PL" i="1" dirty="0" smtClean="0"/>
          </a:p>
          <a:p>
            <a:pPr algn="ctr">
              <a:buNone/>
            </a:pPr>
            <a:r>
              <a:rPr lang="pl-PL" i="1" dirty="0" smtClean="0"/>
              <a:t>Cel projektu – poprawa dostępu do zatrudnienia osób niepełnosprawnych.</a:t>
            </a:r>
            <a:endParaRPr lang="pl-PL" dirty="0" smtClean="0"/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2800" i="1" dirty="0" smtClean="0"/>
              <a:t>Beneficjenci projektu – osoby niepełnosprawne oraz członkowie ich rodzin</a:t>
            </a:r>
            <a:endParaRPr lang="pl-PL" sz="2800" dirty="0"/>
          </a:p>
        </p:txBody>
      </p:sp>
      <p:pic>
        <p:nvPicPr>
          <p:cNvPr id="4" name="Symbol zastępczy zawartości 3" descr="IMG_007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643050"/>
            <a:ext cx="3929090" cy="2946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IMG_00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071810"/>
            <a:ext cx="3929090" cy="2946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801004" cy="8252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2050" name="Picture 2" descr="F:\Halina 30.04.09\Halina 30.04.09 00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928670"/>
            <a:ext cx="3877471" cy="2908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F:\Halina 30.04.09\Halina 30.04.09 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428604"/>
            <a:ext cx="3643338" cy="2732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F:\Halina 30.04.09\Halina 30.04.09 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3413442"/>
            <a:ext cx="4143403" cy="3134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9397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3600" i="1" dirty="0" smtClean="0"/>
              <a:t>Starostwo Powiatowe w Olecku</a:t>
            </a:r>
            <a:endParaRPr lang="pl-PL" sz="3600" i="1" dirty="0"/>
          </a:p>
        </p:txBody>
      </p:sp>
      <p:pic>
        <p:nvPicPr>
          <p:cNvPr id="4" name="Symbol zastępczy zawartości 3" descr="budynek starostwa_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1428736"/>
            <a:ext cx="609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00034" y="274638"/>
            <a:ext cx="8072494" cy="594044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/>
            <a:r>
              <a:rPr lang="pl-PL" sz="2000" dirty="0" smtClean="0"/>
              <a:t>-Współpraca </a:t>
            </a:r>
            <a:r>
              <a:rPr lang="pl-PL" sz="2000" dirty="0" smtClean="0"/>
              <a:t>z instytucjami administracji rządowej i samorządowej </a:t>
            </a:r>
            <a:r>
              <a:rPr lang="pl-PL" sz="2000" dirty="0" smtClean="0"/>
              <a:t>                                 w </a:t>
            </a:r>
            <a:r>
              <a:rPr lang="pl-PL" sz="2000" dirty="0" smtClean="0"/>
              <a:t>opracowywaniu </a:t>
            </a:r>
            <a:r>
              <a:rPr lang="pl-PL" sz="2000" dirty="0" smtClean="0"/>
              <a:t>i </a:t>
            </a:r>
            <a:r>
              <a:rPr lang="pl-PL" sz="2000" dirty="0" smtClean="0"/>
              <a:t>realizacji programów na rzecz osób niepełnosprawnych</a:t>
            </a:r>
            <a:r>
              <a:rPr lang="pl-PL" sz="2000" dirty="0" smtClean="0"/>
              <a:t>.</a:t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-Podejmowanie </a:t>
            </a:r>
            <a:r>
              <a:rPr lang="pl-PL" sz="2000" dirty="0" smtClean="0"/>
              <a:t>działań zmierzających do ograniczania skutków niepełnosprawności</a:t>
            </a:r>
            <a:r>
              <a:rPr lang="pl-PL" sz="2000" dirty="0" smtClean="0"/>
              <a:t>.</a:t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-Współpraca </a:t>
            </a:r>
            <a:r>
              <a:rPr lang="pl-PL" sz="2000" dirty="0" smtClean="0"/>
              <a:t>z organizacjami pozarządowymi, gminami i instytucjami zajmującymi się osobami niepełnosprawnymi. Organizacja konferencji, spotkań dotyczących realizacji programów PFRON, pomoc przy pisaniu wniosków i projektów.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-Pisanie </a:t>
            </a:r>
            <a:r>
              <a:rPr lang="pl-PL" sz="2000" dirty="0" smtClean="0"/>
              <a:t>wniosków i projektów w ramach programów PFRON i innych w celu pozyskania dodatkowych środków na rzecz poprawy sytuacji osób niepełnosprawnych w Powiecie Oleckim</a:t>
            </a:r>
            <a:r>
              <a:rPr lang="pl-PL" sz="2000" dirty="0" smtClean="0"/>
              <a:t>.</a:t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-</a:t>
            </a:r>
            <a:r>
              <a:rPr lang="pl-PL" sz="2000" dirty="0" smtClean="0"/>
              <a:t>Dofinansowanie sportu, kultury, rekreacji i turystyki osób niepełnosprawnych</a:t>
            </a:r>
            <a:r>
              <a:rPr lang="pl-PL" sz="2000" dirty="0" smtClean="0"/>
              <a:t>.</a:t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-</a:t>
            </a:r>
            <a:r>
              <a:rPr lang="pl-PL" sz="2000" dirty="0" smtClean="0"/>
              <a:t>Podejmowanie działań w celu aktywizacji lokalnego rynku pracy dla osób niepełnosprawnych.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sz="44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86834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3600" i="1" dirty="0" smtClean="0"/>
              <a:t>Środki z PFRON</a:t>
            </a:r>
            <a:endParaRPr lang="pl-PL" sz="36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85800" y="1447800"/>
            <a:ext cx="7772400" cy="4572000"/>
          </a:xfrm>
        </p:spPr>
        <p:txBody>
          <a:bodyPr/>
          <a:lstStyle/>
          <a:p>
            <a:pPr algn="ctr">
              <a:buNone/>
            </a:pPr>
            <a:endParaRPr lang="pl-PL" sz="3200" i="1" dirty="0" smtClean="0"/>
          </a:p>
          <a:p>
            <a:pPr algn="ctr">
              <a:buNone/>
            </a:pPr>
            <a:endParaRPr lang="pl-PL" sz="3200" i="1" dirty="0" smtClean="0"/>
          </a:p>
          <a:p>
            <a:pPr algn="ctr"/>
            <a:r>
              <a:rPr lang="pl-PL" sz="3200" i="1" dirty="0" smtClean="0"/>
              <a:t>1999-2009 -Powiat Olecki otrzymał środki z PFRON </a:t>
            </a:r>
          </a:p>
          <a:p>
            <a:pPr algn="ctr">
              <a:buNone/>
            </a:pPr>
            <a:r>
              <a:rPr lang="pl-PL" sz="3200" i="1" dirty="0" smtClean="0"/>
              <a:t>wg algorytmu – 9,5 mln zł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85728"/>
            <a:ext cx="7772400" cy="114300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i="1" dirty="0" smtClean="0"/>
              <a:t>Przedszkole z Oddziałami Integracyjnymi w Olecku</a:t>
            </a:r>
            <a:endParaRPr lang="pl-PL" i="1" dirty="0"/>
          </a:p>
        </p:txBody>
      </p:sp>
      <p:pic>
        <p:nvPicPr>
          <p:cNvPr id="4" name="Obraz 3" descr="P51301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785926"/>
            <a:ext cx="3619525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ymbol zastępczy zawartości 8" descr="P5090133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500562" y="3286124"/>
            <a:ext cx="3905278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914400" y="357166"/>
            <a:ext cx="7801004" cy="5662634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/>
          </a:p>
          <a:p>
            <a:pPr algn="just"/>
            <a:r>
              <a:rPr lang="pl-PL" dirty="0" smtClean="0"/>
              <a:t>   w latach 2003-2008 na realizację projektów (samorządy oraz organizacje pozarządowe) w ramach programów  PFRON:</a:t>
            </a:r>
          </a:p>
          <a:p>
            <a:pPr algn="just">
              <a:buNone/>
            </a:pPr>
            <a:endParaRPr lang="pl-PL" dirty="0" smtClean="0"/>
          </a:p>
          <a:p>
            <a:pPr algn="just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-Programu wyrównywania różnic między regionami</a:t>
            </a:r>
          </a:p>
          <a:p>
            <a:pPr algn="ctr">
              <a:buNone/>
            </a:pPr>
            <a:r>
              <a:rPr lang="pl-PL" dirty="0" smtClean="0"/>
              <a:t>-Edukacja</a:t>
            </a:r>
          </a:p>
          <a:p>
            <a:pPr algn="ctr">
              <a:buNone/>
            </a:pPr>
            <a:r>
              <a:rPr lang="pl-PL" dirty="0" smtClean="0"/>
              <a:t>-Osoby niepełnosprawne w służbie publicznej</a:t>
            </a:r>
          </a:p>
          <a:p>
            <a:pPr algn="ctr">
              <a:buNone/>
            </a:pPr>
            <a:r>
              <a:rPr lang="pl-PL" dirty="0" smtClean="0"/>
              <a:t>-Junior </a:t>
            </a:r>
          </a:p>
          <a:p>
            <a:pPr algn="just">
              <a:buFontTx/>
              <a:buChar char="-"/>
            </a:pPr>
            <a:endParaRPr lang="pl-PL" dirty="0" smtClean="0"/>
          </a:p>
          <a:p>
            <a:pPr algn="just">
              <a:buFontTx/>
              <a:buChar char="-"/>
            </a:pPr>
            <a:endParaRPr lang="pl-PL" dirty="0" smtClean="0"/>
          </a:p>
          <a:p>
            <a:pPr algn="just">
              <a:buFontTx/>
              <a:buChar char="-"/>
            </a:pPr>
            <a:endParaRPr lang="pl-PL" dirty="0" smtClean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sz="quarter" idx="1"/>
          </p:nvPr>
        </p:nvSpPr>
        <p:spPr>
          <a:xfrm>
            <a:off x="914400" y="357166"/>
            <a:ext cx="7801004" cy="5662634"/>
          </a:xfrm>
        </p:spPr>
        <p:txBody>
          <a:bodyPr/>
          <a:lstStyle/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endParaRPr lang="pl-PL" dirty="0" smtClean="0"/>
          </a:p>
          <a:p>
            <a:pPr algn="ctr">
              <a:lnSpc>
                <a:spcPct val="150000"/>
              </a:lnSpc>
              <a:buNone/>
            </a:pPr>
            <a:r>
              <a:rPr lang="pl-PL" dirty="0" smtClean="0"/>
              <a:t>Środki z PFRON – 1.735.453,00zł</a:t>
            </a:r>
          </a:p>
          <a:p>
            <a:pPr algn="ctr">
              <a:lnSpc>
                <a:spcPct val="150000"/>
              </a:lnSpc>
              <a:buNone/>
            </a:pPr>
            <a:r>
              <a:rPr lang="pl-PL" dirty="0" smtClean="0"/>
              <a:t>Ogólna wartość projektów - 2.325.191,00zł</a:t>
            </a:r>
          </a:p>
          <a:p>
            <a:pPr algn="ctr">
              <a:lnSpc>
                <a:spcPct val="150000"/>
              </a:lnSpc>
              <a:buNone/>
            </a:pPr>
            <a:r>
              <a:rPr lang="pl-PL" dirty="0" smtClean="0"/>
              <a:t>Środki własne projektodawców – 589.738,00zł</a:t>
            </a:r>
            <a:endParaRPr lang="pl-PL" dirty="0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71498" y="500042"/>
            <a:ext cx="7801004" cy="5519758"/>
          </a:xfrm>
        </p:spPr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 algn="ctr">
              <a:buNone/>
            </a:pPr>
            <a:r>
              <a:rPr lang="pl-PL" sz="5400" dirty="0" smtClean="0">
                <a:latin typeface="Monotype Corsiva" pitchFamily="66" charset="0"/>
              </a:rPr>
              <a:t>Dziękuję za uwagę.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</p:txBody>
      </p:sp>
      <p:pic>
        <p:nvPicPr>
          <p:cNvPr id="4" name="Picture 2" descr="C:\Documents and Settings\OLECKO\Pulpit\ZRP\Zdrowie\Profilaktyka raka szyjki macicy\powiat-logo najlepsza wers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357562"/>
            <a:ext cx="2428892" cy="172599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3300109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50067" y="562550"/>
            <a:ext cx="7643866" cy="5732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320006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000628" y="642918"/>
            <a:ext cx="3500462" cy="2625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P320006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642918"/>
            <a:ext cx="3500462" cy="2625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P330011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3500438"/>
            <a:ext cx="3429024" cy="2625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P516018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00" y="3500438"/>
            <a:ext cx="3429023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7166"/>
            <a:ext cx="7772400" cy="77472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3600" i="1" dirty="0" smtClean="0">
                <a:latin typeface="+mj-lt"/>
              </a:rPr>
              <a:t>Zespół Szkół w Olecku</a:t>
            </a:r>
            <a:endParaRPr lang="pl-PL" sz="3600" i="1" dirty="0">
              <a:latin typeface="+mj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Char char="•"/>
            </a:pPr>
            <a:r>
              <a:rPr lang="pl-PL" sz="2400" dirty="0" smtClean="0"/>
              <a:t>Szkoła Podstawowa Nr 4 z Oddziałami Integracyjnymi </a:t>
            </a:r>
          </a:p>
          <a:p>
            <a:pPr marL="0" indent="0">
              <a:buFont typeface="Arial" pitchFamily="34" charset="0"/>
              <a:buChar char="•"/>
            </a:pPr>
            <a:r>
              <a:rPr lang="pl-PL" sz="2400" dirty="0" smtClean="0"/>
              <a:t>Gimnazjum Nr 1 z Oddziałami Integracyjnymi</a:t>
            </a:r>
          </a:p>
          <a:p>
            <a:pPr marL="0" indent="0">
              <a:buFontTx/>
              <a:buChar char="-"/>
            </a:pPr>
            <a:endParaRPr lang="pl-PL" sz="2400" dirty="0" smtClean="0"/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8" name="Obraz 7" descr="czolo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2500306"/>
            <a:ext cx="3929090" cy="2598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 descr="Obraz 00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571876"/>
            <a:ext cx="3857652" cy="2893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0003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28596" y="357165"/>
            <a:ext cx="3786214" cy="2857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IMG_0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50" y="2428868"/>
            <a:ext cx="2714644" cy="4071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IMG_00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714356"/>
            <a:ext cx="3873784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pitał">
  <a:themeElements>
    <a:clrScheme name="Niestandardowy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B05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pitał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Kapitał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667</Words>
  <Application>Microsoft Office PowerPoint</Application>
  <PresentationFormat>Pokaz na ekranie (4:3)</PresentationFormat>
  <Paragraphs>170</Paragraphs>
  <Slides>52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52</vt:i4>
      </vt:variant>
    </vt:vector>
  </HeadingPairs>
  <TitlesOfParts>
    <vt:vector size="53" baseType="lpstr">
      <vt:lpstr>Kapitał</vt:lpstr>
      <vt:lpstr>Instytucjonalna rehabilitacja                                  i  integracja osób niepełnosprawnych                                       w  Powiecie Oleckim</vt:lpstr>
      <vt:lpstr> </vt:lpstr>
      <vt:lpstr>Organizacje pozarządowe</vt:lpstr>
      <vt:lpstr>Publiczne placówki edukacyjne prowadzone przez Gminę Olecko</vt:lpstr>
      <vt:lpstr>     Przedszkole z Oddziałami Integracyjnymi w Olecku</vt:lpstr>
      <vt:lpstr>Slajd 6</vt:lpstr>
      <vt:lpstr>Slajd 7</vt:lpstr>
      <vt:lpstr>Zespół Szkół w Olecku</vt:lpstr>
      <vt:lpstr>Slajd 9</vt:lpstr>
      <vt:lpstr>Szkoła Podstawowa z Oddziałami Integracyjnymi w Gąskach</vt:lpstr>
      <vt:lpstr>Slajd 11</vt:lpstr>
      <vt:lpstr>Slajd 12</vt:lpstr>
      <vt:lpstr>Gimnazjum z Oddziałami Integracyjnymi w Kijewie</vt:lpstr>
      <vt:lpstr>Slajd 14</vt:lpstr>
      <vt:lpstr>Slajd 15</vt:lpstr>
      <vt:lpstr>Slajd 16</vt:lpstr>
      <vt:lpstr>Publiczne placówki edukacyjne prowadzone przez  Powiat  Olecki</vt:lpstr>
      <vt:lpstr>Ośrodek Szkolno – Wychowawczy Dla Dzieci Głuchych   im. Św. Filipa Smaldone w Olecku </vt:lpstr>
      <vt:lpstr>Slajd 19</vt:lpstr>
      <vt:lpstr>Slajd 20</vt:lpstr>
      <vt:lpstr> Zespół Szkół Licealnych i Zawodowych w Olecku</vt:lpstr>
      <vt:lpstr>Slajd 22</vt:lpstr>
      <vt:lpstr>Slajd 23</vt:lpstr>
      <vt:lpstr>Niepubliczne placówki edukacyjne  prowadzone przez  Stowarzyszenie  „Dać Nadzieję”  przy Środowiskowym Domu Samopomocy w Olecku</vt:lpstr>
      <vt:lpstr>Centrum Edukacji przy Środowiskowym Domu Samopomocy w Olecku</vt:lpstr>
      <vt:lpstr>W roku szkolnym 2008/2009 w placówkach edukacyjnych kształci się  309 uczniów  niepełnosprawnych.</vt:lpstr>
      <vt:lpstr>Poradnia  Psychologiczno-Pedagogiczna  w Olecku                        ul. Zamkowa 2 (publiczna  placówka oświatowa)</vt:lpstr>
      <vt:lpstr> Niepubliczna Poradnia  Psychologiczno – Pedagogiczna w Olecku ul. A. Krajowej 26  (posiada uprawnienia placówki publicznej)</vt:lpstr>
      <vt:lpstr> Placówki opieki zdrowotnej </vt:lpstr>
      <vt:lpstr>OLMEDICA Sp. z o.o. w Olecku</vt:lpstr>
      <vt:lpstr>Slajd 31</vt:lpstr>
      <vt:lpstr>Slajd 32</vt:lpstr>
      <vt:lpstr>Slajd 33</vt:lpstr>
      <vt:lpstr>Slajd 34</vt:lpstr>
      <vt:lpstr>Samodzielny Publiczny Zespół Zakładów Opieki Długoterminowej Olecko, Kolonia 4</vt:lpstr>
      <vt:lpstr>Placówki pomocy społecznej</vt:lpstr>
      <vt:lpstr>Dom Pomocy Społecznej „Zacisze”  w Kowalach Oleckich</vt:lpstr>
      <vt:lpstr>  Dom Pomocy Społecznej „Jaśki”</vt:lpstr>
      <vt:lpstr>Środowiskowy Dom Samopomocy  w Olecku</vt:lpstr>
      <vt:lpstr>Środowiskowy Dom Samopomocy                   w Kowalach Oleckich </vt:lpstr>
      <vt:lpstr>Slajd 41</vt:lpstr>
      <vt:lpstr>Warsztat Terapii Zajęciowej w Olecku </vt:lpstr>
      <vt:lpstr>Projekt  „Otwarci na wszystko" 2008-2009</vt:lpstr>
      <vt:lpstr>Finansowany w ramach Poddziałania 7.2.1 Programu Operacyjnego Kapitał Ludzki  – w kwocie 242.371,50 zł</vt:lpstr>
      <vt:lpstr>Beneficjenci projektu – osoby niepełnosprawne oraz członkowie ich rodzin</vt:lpstr>
      <vt:lpstr>Slajd 46</vt:lpstr>
      <vt:lpstr>Starostwo Powiatowe w Olecku</vt:lpstr>
      <vt:lpstr>-Współpraca z instytucjami administracji rządowej i samorządowej                                  w opracowywaniu i realizacji programów na rzecz osób niepełnosprawnych.  -Podejmowanie działań zmierzających do ograniczania skutków niepełnosprawności.  -Współpraca z organizacjami pozarządowymi, gminami i instytucjami zajmującymi się osobami niepełnosprawnymi. Organizacja konferencji, spotkań dotyczących realizacji programów PFRON, pomoc przy pisaniu wniosków i projektów.   -Pisanie wniosków i projektów w ramach programów PFRON i innych w celu pozyskania dodatkowych środków na rzecz poprawy sytuacji osób niepełnosprawnych w Powiecie Oleckim.  -Dofinansowanie sportu, kultury, rekreacji i turystyki osób niepełnosprawnych.  -Podejmowanie działań w celu aktywizacji lokalnego rynku pracy dla osób niepełnosprawnych. </vt:lpstr>
      <vt:lpstr>Środki z PFRON</vt:lpstr>
      <vt:lpstr>Slajd 50</vt:lpstr>
      <vt:lpstr>Slajd 51</vt:lpstr>
      <vt:lpstr>Slajd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H.KASICKA</dc:creator>
  <cp:lastModifiedBy>H.KASICKA</cp:lastModifiedBy>
  <cp:revision>4</cp:revision>
  <dcterms:created xsi:type="dcterms:W3CDTF">2009-06-09T05:49:25Z</dcterms:created>
  <dcterms:modified xsi:type="dcterms:W3CDTF">2009-06-11T17:31:52Z</dcterms:modified>
</cp:coreProperties>
</file>